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9"/>
  </p:notesMasterIdLst>
  <p:sldIdLst>
    <p:sldId id="298" r:id="rId2"/>
    <p:sldId id="269" r:id="rId3"/>
    <p:sldId id="288" r:id="rId4"/>
    <p:sldId id="299" r:id="rId5"/>
    <p:sldId id="300" r:id="rId6"/>
    <p:sldId id="301" r:id="rId7"/>
    <p:sldId id="302" r:id="rId8"/>
  </p:sldIdLst>
  <p:sldSz cx="9144000" cy="5143500" type="screen16x9"/>
  <p:notesSz cx="6858000" cy="9144000"/>
  <p:embeddedFontLst>
    <p:embeddedFont>
      <p:font typeface="Merriweather" pitchFamily="2" charset="77"/>
      <p:regular r:id="rId10"/>
      <p:bold r:id="rId11"/>
      <p:italic r:id="rId12"/>
      <p:boldItalic r:id="rId13"/>
    </p:embeddedFont>
    <p:embeddedFont>
      <p:font typeface="Roboto" panose="02000000000000000000" pitchFamily="2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33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82"/>
    <p:restoredTop sz="94666"/>
  </p:normalViewPr>
  <p:slideViewPr>
    <p:cSldViewPr snapToGrid="0">
      <p:cViewPr varScale="1">
        <p:scale>
          <a:sx n="113" d="100"/>
          <a:sy n="113" d="100"/>
        </p:scale>
        <p:origin x="184" y="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18f553c49a6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18f553c49a6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18f553c49a6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18f553c49a6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-125" y="0"/>
            <a:ext cx="4316900" cy="4395600"/>
          </a:xfrm>
          <a:custGeom>
            <a:avLst/>
            <a:gdLst/>
            <a:ahLst/>
            <a:cxnLst/>
            <a:rect l="l" t="t" r="r" b="b"/>
            <a:pathLst>
              <a:path w="172676" h="175824" extrusionOk="0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ubTitle" idx="1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body" idx="2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9767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aradig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3" r:id="rId4"/>
    <p:sldLayoutId id="2147483654" r:id="rId5"/>
    <p:sldLayoutId id="2147483655" r:id="rId6"/>
    <p:sldLayoutId id="2147483661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/>
        </p:nvSpPr>
        <p:spPr>
          <a:xfrm>
            <a:off x="109680" y="0"/>
            <a:ext cx="5889185" cy="1446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 err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micro:bit</a:t>
            </a:r>
            <a:r>
              <a:rPr lang="en" sz="54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Project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rgbClr val="D63245"/>
                </a:solidFill>
                <a:latin typeface="Roboto"/>
                <a:ea typeface="Roboto"/>
                <a:cs typeface="Roboto"/>
                <a:sym typeface="Roboto"/>
              </a:rPr>
              <a:t>Lesson 3</a:t>
            </a:r>
            <a:endParaRPr sz="2800" b="1" dirty="0">
              <a:solidFill>
                <a:srgbClr val="D6324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D5BD94-DED6-3734-79A0-BDEB2C534E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548" y="3884368"/>
            <a:ext cx="5261373" cy="125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2097825"/>
            <a:ext cx="2235629" cy="223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26"/>
          <p:cNvPicPr preferRelativeResize="0"/>
          <p:nvPr/>
        </p:nvPicPr>
        <p:blipFill rotWithShape="1">
          <a:blip r:embed="rId4">
            <a:alphaModFix/>
          </a:blip>
          <a:srcRect l="7937" r="12292"/>
          <a:stretch/>
        </p:blipFill>
        <p:spPr>
          <a:xfrm>
            <a:off x="2769142" y="2097825"/>
            <a:ext cx="2816673" cy="2278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6"/>
          <p:cNvPicPr preferRelativeResize="0"/>
          <p:nvPr/>
        </p:nvPicPr>
        <p:blipFill rotWithShape="1">
          <a:blip r:embed="rId5">
            <a:alphaModFix/>
          </a:blip>
          <a:srcRect l="11733" r="7458"/>
          <a:stretch/>
        </p:blipFill>
        <p:spPr>
          <a:xfrm>
            <a:off x="5807628" y="2147231"/>
            <a:ext cx="3030974" cy="222904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63BD01-6E30-1535-8708-858269654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65255"/>
            <a:ext cx="8520600" cy="62370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do these three images have in common with each other?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D3B00-45F0-EB50-1DB0-36D46EF88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925" y="1317300"/>
            <a:ext cx="3706500" cy="250890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Big Question</a:t>
            </a:r>
            <a:br>
              <a:rPr lang="en-US" dirty="0"/>
            </a:br>
            <a:r>
              <a:rPr lang="en-US" dirty="0"/>
              <a:t>-</a:t>
            </a:r>
            <a:br>
              <a:rPr lang="en-US" dirty="0"/>
            </a:br>
            <a:r>
              <a:rPr lang="en-US" dirty="0">
                <a:solidFill>
                  <a:schemeClr val="bg1"/>
                </a:solidFill>
              </a:rPr>
              <a:t> How can we further improve the performance of the </a:t>
            </a:r>
            <a:r>
              <a:rPr lang="en-US" dirty="0" err="1">
                <a:solidFill>
                  <a:schemeClr val="bg1"/>
                </a:solidFill>
              </a:rPr>
              <a:t>Robo:Bit</a:t>
            </a:r>
            <a:r>
              <a:rPr lang="en-US" dirty="0">
                <a:solidFill>
                  <a:schemeClr val="bg1"/>
                </a:solidFill>
              </a:rPr>
              <a:t>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0E211-A8C3-F941-51E3-BBEABB03CE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ctr">
            <a:normAutofit fontScale="92500" lnSpcReduction="10000"/>
          </a:bodyPr>
          <a:lstStyle/>
          <a:p>
            <a:pPr marL="146050" lvl="0" indent="0" algn="ctr">
              <a:buNone/>
            </a:pPr>
            <a:r>
              <a:rPr lang="en-GB" sz="1600" b="1" dirty="0">
                <a:solidFill>
                  <a:srgbClr val="00B050"/>
                </a:solidFill>
              </a:rPr>
              <a:t>Learning Stop 1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Identify ways in which the tasks carried out in previous lessons could have been improved</a:t>
            </a:r>
          </a:p>
          <a:p>
            <a:pPr marL="146050" indent="0" algn="ctr">
              <a:buNone/>
            </a:pPr>
            <a:endParaRPr lang="en-GB" sz="1600" dirty="0"/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C000"/>
                </a:solidFill>
              </a:rPr>
              <a:t>Learning Stop 2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C00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C000"/>
                </a:solidFill>
              </a:rPr>
              <a:t>Develop a plan of how the code used in previous lessons can be further refined and developed</a:t>
            </a:r>
            <a:endParaRPr lang="en-GB" sz="1600" dirty="0"/>
          </a:p>
          <a:p>
            <a:pPr marL="146050" indent="0" algn="ctr">
              <a:buNone/>
            </a:pPr>
            <a:endParaRPr lang="en-GB" sz="1600" dirty="0"/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Learning Stop 3 </a:t>
            </a:r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0000"/>
                </a:solidFill>
              </a:rPr>
              <a:t>Produce a piece of code which follows an algorithm</a:t>
            </a:r>
          </a:p>
        </p:txBody>
      </p:sp>
    </p:spTree>
    <p:extLst>
      <p:ext uri="{BB962C8B-B14F-4D97-AF65-F5344CB8AC3E}">
        <p14:creationId xmlns:p14="http://schemas.microsoft.com/office/powerpoint/2010/main" val="1804837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5"/>
          <p:cNvSpPr txBox="1"/>
          <p:nvPr/>
        </p:nvSpPr>
        <p:spPr>
          <a:xfrm>
            <a:off x="466075" y="1484300"/>
            <a:ext cx="8372700" cy="3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085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endParaRPr lang="en" sz="1900" dirty="0">
              <a:solidFill>
                <a:srgbClr val="00B05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085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rgbClr val="00B050"/>
                </a:solidFill>
                <a:latin typeface="Roboto"/>
                <a:ea typeface="Roboto"/>
                <a:cs typeface="Roboto"/>
                <a:sym typeface="Roboto"/>
              </a:rPr>
              <a:t>Add sounds or led patterns when the controller is shaken</a:t>
            </a:r>
          </a:p>
          <a:p>
            <a:pPr marL="4508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endParaRPr lang="en" sz="19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085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rgbClr val="FFC000"/>
                </a:solidFill>
                <a:latin typeface="Roboto"/>
                <a:ea typeface="Roboto"/>
                <a:cs typeface="Roboto"/>
                <a:sym typeface="Roboto"/>
              </a:rPr>
              <a:t>Make the </a:t>
            </a:r>
            <a:r>
              <a:rPr lang="en" sz="1900" dirty="0" err="1">
                <a:solidFill>
                  <a:srgbClr val="FFC000"/>
                </a:solidFill>
                <a:latin typeface="Roboto"/>
                <a:ea typeface="Roboto"/>
                <a:cs typeface="Roboto"/>
                <a:sym typeface="Roboto"/>
              </a:rPr>
              <a:t>Robo:Bit</a:t>
            </a:r>
            <a:r>
              <a:rPr lang="en" sz="1900" dirty="0">
                <a:solidFill>
                  <a:srgbClr val="FFC000"/>
                </a:solidFill>
                <a:latin typeface="Roboto"/>
                <a:ea typeface="Roboto"/>
                <a:cs typeface="Roboto"/>
                <a:sym typeface="Roboto"/>
              </a:rPr>
              <a:t> react to an interaction</a:t>
            </a:r>
            <a:r>
              <a:rPr lang="en-GB" sz="1900" dirty="0">
                <a:solidFill>
                  <a:srgbClr val="FFC000"/>
                </a:solidFill>
                <a:latin typeface="Roboto"/>
                <a:ea typeface="Roboto"/>
                <a:cs typeface="Roboto"/>
                <a:sym typeface="Roboto"/>
              </a:rPr>
              <a:t> from the controller</a:t>
            </a:r>
          </a:p>
          <a:p>
            <a:pPr marL="45085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endParaRPr lang="en" sz="19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085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Use data logging techniques to capture data as the </a:t>
            </a:r>
            <a:r>
              <a:rPr lang="en" sz="1900" dirty="0" err="1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Robo:Bit</a:t>
            </a:r>
            <a:r>
              <a:rPr lang="en" sz="1900" dirty="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 embarks on a journey</a:t>
            </a:r>
          </a:p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25A2FD-4809-98B3-7A90-8DB80A4CD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Ideas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D3B00-45F0-EB50-1DB0-36D46EF88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925" y="1317300"/>
            <a:ext cx="3706500" cy="250890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Big Question</a:t>
            </a:r>
            <a:br>
              <a:rPr lang="en-US" dirty="0"/>
            </a:br>
            <a:r>
              <a:rPr lang="en-US" dirty="0"/>
              <a:t>-</a:t>
            </a:r>
            <a:br>
              <a:rPr lang="en-US" dirty="0"/>
            </a:br>
            <a:r>
              <a:rPr lang="en-US" dirty="0">
                <a:solidFill>
                  <a:schemeClr val="bg1"/>
                </a:solidFill>
              </a:rPr>
              <a:t> How can we further improve the performance of the </a:t>
            </a:r>
            <a:r>
              <a:rPr lang="en-US" dirty="0" err="1">
                <a:solidFill>
                  <a:schemeClr val="bg1"/>
                </a:solidFill>
              </a:rPr>
              <a:t>Robo:Bit</a:t>
            </a:r>
            <a:r>
              <a:rPr lang="en-US" dirty="0">
                <a:solidFill>
                  <a:schemeClr val="bg1"/>
                </a:solidFill>
              </a:rPr>
              <a:t>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0E211-A8C3-F941-51E3-BBEABB03CE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marL="146050" lvl="0" indent="0" algn="ctr">
              <a:buNone/>
            </a:pPr>
            <a:r>
              <a:rPr lang="en-GB" sz="1600" b="1" dirty="0">
                <a:solidFill>
                  <a:srgbClr val="00B050"/>
                </a:solidFill>
              </a:rPr>
              <a:t>Learning Stop 1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Identify ways in which the tasks carried out in previous lessons could have been improved</a:t>
            </a:r>
          </a:p>
          <a:p>
            <a:pPr marL="146050" indent="0" algn="ctr">
              <a:buNone/>
            </a:pPr>
            <a:endParaRPr lang="en-GB" sz="1600" dirty="0"/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C000"/>
                </a:solidFill>
              </a:rPr>
              <a:t>Learning Stop 2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C00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C000"/>
                </a:solidFill>
              </a:rPr>
              <a:t>Develop a plan of how the code used in previous lessons can be further refined and developed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746900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D3B00-45F0-EB50-1DB0-36D46EF88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925" y="1317300"/>
            <a:ext cx="3706500" cy="250890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Big Question</a:t>
            </a:r>
            <a:br>
              <a:rPr lang="en-US" dirty="0"/>
            </a:br>
            <a:r>
              <a:rPr lang="en-US" dirty="0"/>
              <a:t>-</a:t>
            </a:r>
            <a:br>
              <a:rPr lang="en-US" dirty="0"/>
            </a:br>
            <a:r>
              <a:rPr lang="en-US" dirty="0">
                <a:solidFill>
                  <a:schemeClr val="bg1"/>
                </a:solidFill>
              </a:rPr>
              <a:t> How can we further improve the performance of the </a:t>
            </a:r>
            <a:r>
              <a:rPr lang="en-US" dirty="0" err="1">
                <a:solidFill>
                  <a:schemeClr val="bg1"/>
                </a:solidFill>
              </a:rPr>
              <a:t>Robo:Bit</a:t>
            </a:r>
            <a:r>
              <a:rPr lang="en-US" dirty="0">
                <a:solidFill>
                  <a:schemeClr val="bg1"/>
                </a:solidFill>
              </a:rPr>
              <a:t>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0E211-A8C3-F941-51E3-BBEABB03CE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marL="146050" lvl="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Learning Stop 3 </a:t>
            </a:r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0000"/>
                </a:solidFill>
              </a:rPr>
              <a:t>Produce a piece of code which follows an algorithm</a:t>
            </a:r>
          </a:p>
        </p:txBody>
      </p:sp>
    </p:spTree>
    <p:extLst>
      <p:ext uri="{BB962C8B-B14F-4D97-AF65-F5344CB8AC3E}">
        <p14:creationId xmlns:p14="http://schemas.microsoft.com/office/powerpoint/2010/main" val="2361729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D3B00-45F0-EB50-1DB0-36D46EF88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925" y="1317300"/>
            <a:ext cx="3706500" cy="250890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Big Question</a:t>
            </a:r>
            <a:br>
              <a:rPr lang="en-US" dirty="0"/>
            </a:br>
            <a:r>
              <a:rPr lang="en-US" dirty="0"/>
              <a:t>-</a:t>
            </a:r>
            <a:br>
              <a:rPr lang="en-US" dirty="0"/>
            </a:br>
            <a:r>
              <a:rPr lang="en-US" dirty="0">
                <a:solidFill>
                  <a:schemeClr val="bg1"/>
                </a:solidFill>
              </a:rPr>
              <a:t> How can we further improve the performance of the </a:t>
            </a:r>
            <a:r>
              <a:rPr lang="en-US" dirty="0" err="1">
                <a:solidFill>
                  <a:schemeClr val="bg1"/>
                </a:solidFill>
              </a:rPr>
              <a:t>Robo:Bit</a:t>
            </a:r>
            <a:r>
              <a:rPr lang="en-US" dirty="0">
                <a:solidFill>
                  <a:schemeClr val="bg1"/>
                </a:solidFill>
              </a:rPr>
              <a:t>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0E211-A8C3-F941-51E3-BBEABB03CE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ctr">
            <a:normAutofit fontScale="92500" lnSpcReduction="10000"/>
          </a:bodyPr>
          <a:lstStyle/>
          <a:p>
            <a:pPr marL="146050" lvl="0" indent="0" algn="ctr">
              <a:buNone/>
            </a:pPr>
            <a:r>
              <a:rPr lang="en-GB" sz="1600" b="1" dirty="0">
                <a:solidFill>
                  <a:srgbClr val="00B050"/>
                </a:solidFill>
              </a:rPr>
              <a:t>Learning Stop 1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Identify ways in which the tasks carried out in previous lessons could have been improved</a:t>
            </a:r>
          </a:p>
          <a:p>
            <a:pPr marL="146050" indent="0" algn="ctr">
              <a:buNone/>
            </a:pPr>
            <a:endParaRPr lang="en-GB" sz="1600" dirty="0"/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C000"/>
                </a:solidFill>
              </a:rPr>
              <a:t>Learning Stop 2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C00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C000"/>
                </a:solidFill>
              </a:rPr>
              <a:t>Develop a plan of how the code used in previous lessons can be further refined and developed</a:t>
            </a:r>
            <a:endParaRPr lang="en-GB" sz="1600" dirty="0"/>
          </a:p>
          <a:p>
            <a:pPr marL="146050" indent="0" algn="ctr">
              <a:buNone/>
            </a:pPr>
            <a:endParaRPr lang="en-GB" sz="1600" dirty="0"/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Learning Stop 3 </a:t>
            </a:r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0000"/>
                </a:solidFill>
              </a:rPr>
              <a:t>Produce a piece of code which follows an algorithm</a:t>
            </a:r>
          </a:p>
        </p:txBody>
      </p:sp>
    </p:spTree>
    <p:extLst>
      <p:ext uri="{BB962C8B-B14F-4D97-AF65-F5344CB8AC3E}">
        <p14:creationId xmlns:p14="http://schemas.microsoft.com/office/powerpoint/2010/main" val="2845555427"/>
      </p:ext>
    </p:extLst>
  </p:cSld>
  <p:clrMapOvr>
    <a:masterClrMapping/>
  </p:clrMapOvr>
</p:sld>
</file>

<file path=ppt/theme/theme1.xml><?xml version="1.0" encoding="utf-8"?>
<a:theme xmlns:a="http://schemas.openxmlformats.org/drawingml/2006/main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</TotalTime>
  <Words>294</Words>
  <Application>Microsoft Macintosh PowerPoint</Application>
  <PresentationFormat>On-screen Show (16:9)</PresentationFormat>
  <Paragraphs>47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Roboto</vt:lpstr>
      <vt:lpstr>Merriweather</vt:lpstr>
      <vt:lpstr>Paradigm</vt:lpstr>
      <vt:lpstr>PowerPoint Presentation</vt:lpstr>
      <vt:lpstr>What do these three images have in common with each other?</vt:lpstr>
      <vt:lpstr>Big Question -  How can we further improve the performance of the Robo:Bit?</vt:lpstr>
      <vt:lpstr>Possible Ideas</vt:lpstr>
      <vt:lpstr>Big Question -  How can we further improve the performance of the Robo:Bit?</vt:lpstr>
      <vt:lpstr>Big Question -  How can we further improve the performance of the Robo:Bit?</vt:lpstr>
      <vt:lpstr>Big Question -  How can we further improve the performance of the Robo:Bit?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Mr A Speight</cp:lastModifiedBy>
  <cp:revision>23</cp:revision>
  <dcterms:modified xsi:type="dcterms:W3CDTF">2022-12-20T15:02:00Z</dcterms:modified>
</cp:coreProperties>
</file>