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98" r:id="rId2"/>
    <p:sldId id="288" r:id="rId3"/>
    <p:sldId id="290" r:id="rId4"/>
    <p:sldId id="299" r:id="rId5"/>
    <p:sldId id="261" r:id="rId6"/>
    <p:sldId id="300" r:id="rId7"/>
    <p:sldId id="301" r:id="rId8"/>
    <p:sldId id="264" r:id="rId9"/>
    <p:sldId id="267" r:id="rId10"/>
    <p:sldId id="304" r:id="rId11"/>
  </p:sldIdLst>
  <p:sldSz cx="9144000" cy="5143500" type="screen16x9"/>
  <p:notesSz cx="6858000" cy="9144000"/>
  <p:embeddedFontLst>
    <p:embeddedFont>
      <p:font typeface="Merriweather" pitchFamily="2" charset="77"/>
      <p:regular r:id="rId13"/>
      <p:bold r:id="rId14"/>
      <p:italic r:id="rId15"/>
      <p:boldItalic r:id="rId16"/>
    </p:embeddedFont>
    <p:embeddedFont>
      <p:font typeface="Roboto" panose="020000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68"/>
    <p:restoredTop sz="94666"/>
  </p:normalViewPr>
  <p:slideViewPr>
    <p:cSldViewPr snapToGrid="0">
      <p:cViewPr varScale="1">
        <p:scale>
          <a:sx n="136" d="100"/>
          <a:sy n="136" d="100"/>
        </p:scale>
        <p:origin x="752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dirty="0"/>
              <a:t>Video source - 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=TUx-ljgB-5Q</a:t>
            </a:r>
          </a:p>
        </p:txBody>
      </p:sp>
    </p:spTree>
    <p:extLst>
      <p:ext uri="{BB962C8B-B14F-4D97-AF65-F5344CB8AC3E}">
        <p14:creationId xmlns:p14="http://schemas.microsoft.com/office/powerpoint/2010/main" val="3941400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0983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6bf34e9ed6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6bf34e9ed6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8f553c49a6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8f553c49a6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l" t="t" r="r" b="b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39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7845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2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TUx-ljgB-5Q?feature=oembed" TargetMode="Externa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/>
        </p:nvSpPr>
        <p:spPr>
          <a:xfrm>
            <a:off x="109680" y="0"/>
            <a:ext cx="5889185" cy="144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 err="1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micro:bit</a:t>
            </a:r>
            <a:r>
              <a:rPr lang="en" sz="54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Project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D63245"/>
                </a:solidFill>
                <a:latin typeface="Roboto"/>
                <a:ea typeface="Roboto"/>
                <a:cs typeface="Roboto"/>
                <a:sym typeface="Roboto"/>
              </a:rPr>
              <a:t>Lesson 2</a:t>
            </a:r>
            <a:endParaRPr sz="2800" b="1" dirty="0">
              <a:solidFill>
                <a:srgbClr val="D632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D5BD94-DED6-3734-79A0-BDEB2C534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548" y="3884368"/>
            <a:ext cx="5261373" cy="125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Big Question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 How can we use sensors to gain greater control of the </a:t>
            </a:r>
            <a:r>
              <a:rPr lang="en-US" dirty="0" err="1">
                <a:solidFill>
                  <a:schemeClr val="bg1"/>
                </a:solidFill>
              </a:rPr>
              <a:t>Robo:Bit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Learning Stop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Identify what a sensor is</a:t>
            </a:r>
            <a:r>
              <a:rPr lang="en-GB" sz="16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n-GB" sz="1600" dirty="0">
              <a:solidFill>
                <a:srgbClr val="00B05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indent="0" algn="ctr">
              <a:buNone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Learning Stop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Analyse how the BBC micro:bit pitch and roll sensors work</a:t>
            </a: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indent="0" algn="ctr">
              <a:buNone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Learning Stop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the pitch and roll sensors of the BBC micro:bit to create an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analog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controller for the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Robo:Bit</a:t>
            </a:r>
            <a:endParaRPr lang="en-GB" sz="160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147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Big Question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 How can we use sensors to gain greater control of the </a:t>
            </a:r>
            <a:r>
              <a:rPr lang="en-US" dirty="0" err="1">
                <a:solidFill>
                  <a:schemeClr val="bg1"/>
                </a:solidFill>
              </a:rPr>
              <a:t>Robo:Bit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 lnSpcReduction="10000"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Learning Stop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Identify what a sensor is</a:t>
            </a:r>
          </a:p>
          <a:p>
            <a:pPr marL="146050" indent="0" algn="ctr">
              <a:buNone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Learning Stop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Analyse how the BBC micro:bit pitch and roll sensors work</a:t>
            </a: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indent="0" algn="ctr">
              <a:buNone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Learning Stop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the pitch and roll sensors of the BBC micro:bit to create an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analog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controller for the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Robo:Bit</a:t>
            </a:r>
            <a:endParaRPr lang="en-GB" sz="160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837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39385B-2ABE-59AD-8877-3B9F01977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352925"/>
            <a:ext cx="9144000" cy="790575"/>
          </a:xfrm>
        </p:spPr>
        <p:txBody>
          <a:bodyPr>
            <a:normAutofit/>
          </a:bodyPr>
          <a:lstStyle/>
          <a:p>
            <a:pPr marL="146050" indent="0" algn="ctr"/>
            <a:r>
              <a:rPr lang="en-GB" sz="1500" dirty="0">
                <a:solidFill>
                  <a:srgbClr val="00B050"/>
                </a:solidFill>
              </a:rPr>
              <a:t>Learning Stop 1 – </a:t>
            </a:r>
            <a:r>
              <a:rPr lang="en-GB" sz="1400" dirty="0">
                <a:solidFill>
                  <a:srgbClr val="00B050"/>
                </a:solidFill>
              </a:rPr>
              <a:t>Identify what a sensor is</a:t>
            </a:r>
            <a:endParaRPr lang="en-GB" sz="1500" dirty="0">
              <a:solidFill>
                <a:srgbClr val="00B050"/>
              </a:solidFill>
            </a:endParaRPr>
          </a:p>
          <a:p>
            <a:endParaRPr lang="en-US" sz="1000" dirty="0"/>
          </a:p>
        </p:txBody>
      </p:sp>
      <p:pic>
        <p:nvPicPr>
          <p:cNvPr id="2" name="Online Media 1" descr="Amazon Warehouse is Run by Robots?">
            <a:hlinkClick r:id="" action="ppaction://media"/>
            <a:extLst>
              <a:ext uri="{FF2B5EF4-FFF2-40B4-BE49-F238E27FC236}">
                <a16:creationId xmlns:a16="http://schemas.microsoft.com/office/drawing/2014/main" id="{07FF9502-DBF7-036D-E955-58902FC58D2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013381" y="161835"/>
            <a:ext cx="7117237" cy="402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084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Big Question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 How can we use sensors to gain greater control of the </a:t>
            </a:r>
            <a:r>
              <a:rPr lang="en-US" dirty="0" err="1">
                <a:solidFill>
                  <a:schemeClr val="bg1"/>
                </a:solidFill>
              </a:rPr>
              <a:t>Robo:Bit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Learning Stop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Identify what a sensor is</a:t>
            </a:r>
            <a:endParaRPr lang="en-GB" sz="1600" dirty="0">
              <a:solidFill>
                <a:srgbClr val="00B05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indent="0" algn="ctr">
              <a:buNone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Learning Stop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Analyse how the BBC micro:bit pitch and roll sensors work</a:t>
            </a:r>
          </a:p>
        </p:txBody>
      </p:sp>
    </p:spTree>
    <p:extLst>
      <p:ext uri="{BB962C8B-B14F-4D97-AF65-F5344CB8AC3E}">
        <p14:creationId xmlns:p14="http://schemas.microsoft.com/office/powerpoint/2010/main" val="3338609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>
            <a:spLocks noGrp="1"/>
          </p:cNvSpPr>
          <p:nvPr>
            <p:ph type="title"/>
          </p:nvPr>
        </p:nvSpPr>
        <p:spPr>
          <a:xfrm>
            <a:off x="94268" y="316475"/>
            <a:ext cx="8023757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2500" dirty="0">
                <a:latin typeface="Roboto"/>
                <a:ea typeface="Roboto"/>
                <a:cs typeface="Roboto"/>
                <a:sym typeface="Roboto"/>
              </a:rPr>
              <a:t>A Roll</a:t>
            </a:r>
            <a:endParaRPr sz="2500" i="1" dirty="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" name="Google Shape;82;p15">
            <a:extLst>
              <a:ext uri="{FF2B5EF4-FFF2-40B4-BE49-F238E27FC236}">
                <a16:creationId xmlns:a16="http://schemas.microsoft.com/office/drawing/2014/main" id="{62FC60A5-C308-36CE-EB8A-350816EDA7B8}"/>
              </a:ext>
            </a:extLst>
          </p:cNvPr>
          <p:cNvGrpSpPr/>
          <p:nvPr/>
        </p:nvGrpSpPr>
        <p:grpSpPr>
          <a:xfrm>
            <a:off x="1967227" y="1924086"/>
            <a:ext cx="7527326" cy="2215825"/>
            <a:chOff x="1404350" y="2115638"/>
            <a:chExt cx="7527326" cy="2215825"/>
          </a:xfrm>
        </p:grpSpPr>
        <p:pic>
          <p:nvPicPr>
            <p:cNvPr id="3" name="Google Shape;83;p15">
              <a:extLst>
                <a:ext uri="{FF2B5EF4-FFF2-40B4-BE49-F238E27FC236}">
                  <a16:creationId xmlns:a16="http://schemas.microsoft.com/office/drawing/2014/main" id="{A06648ED-17E6-41C4-219A-0F239DAF9190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b="73518"/>
            <a:stretch/>
          </p:blipFill>
          <p:spPr>
            <a:xfrm>
              <a:off x="1404350" y="2115638"/>
              <a:ext cx="7527326" cy="2215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Google Shape;84;p15">
              <a:extLst>
                <a:ext uri="{FF2B5EF4-FFF2-40B4-BE49-F238E27FC236}">
                  <a16:creationId xmlns:a16="http://schemas.microsoft.com/office/drawing/2014/main" id="{16608CF7-C1EE-BF4B-C721-437DC5FC64A6}"/>
                </a:ext>
              </a:extLst>
            </p:cNvPr>
            <p:cNvSpPr/>
            <p:nvPr/>
          </p:nvSpPr>
          <p:spPr>
            <a:xfrm>
              <a:off x="6146125" y="2987938"/>
              <a:ext cx="2717100" cy="3510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>
            <a:spLocks noGrp="1"/>
          </p:cNvSpPr>
          <p:nvPr>
            <p:ph type="title"/>
          </p:nvPr>
        </p:nvSpPr>
        <p:spPr>
          <a:xfrm>
            <a:off x="94268" y="316475"/>
            <a:ext cx="8023757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2500" dirty="0">
                <a:latin typeface="Roboto"/>
                <a:ea typeface="Roboto"/>
                <a:cs typeface="Roboto"/>
                <a:sym typeface="Roboto"/>
              </a:rPr>
              <a:t>A Pitch</a:t>
            </a:r>
            <a:endParaRPr sz="2500" i="1" dirty="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5" name="Google Shape;72;p14">
            <a:extLst>
              <a:ext uri="{FF2B5EF4-FFF2-40B4-BE49-F238E27FC236}">
                <a16:creationId xmlns:a16="http://schemas.microsoft.com/office/drawing/2014/main" id="{8A7B9B85-1CAA-FABB-2E08-50FDD30AAA82}"/>
              </a:ext>
            </a:extLst>
          </p:cNvPr>
          <p:cNvGrpSpPr/>
          <p:nvPr/>
        </p:nvGrpSpPr>
        <p:grpSpPr>
          <a:xfrm>
            <a:off x="2225924" y="1845881"/>
            <a:ext cx="7623299" cy="2311050"/>
            <a:chOff x="915000" y="2581770"/>
            <a:chExt cx="7623299" cy="2311050"/>
          </a:xfrm>
        </p:grpSpPr>
        <p:pic>
          <p:nvPicPr>
            <p:cNvPr id="6" name="Google Shape;73;p14">
              <a:extLst>
                <a:ext uri="{FF2B5EF4-FFF2-40B4-BE49-F238E27FC236}">
                  <a16:creationId xmlns:a16="http://schemas.microsoft.com/office/drawing/2014/main" id="{A1B934BA-77FF-8950-42AC-329D3064EAAE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t="72727"/>
            <a:stretch/>
          </p:blipFill>
          <p:spPr>
            <a:xfrm>
              <a:off x="915000" y="2581770"/>
              <a:ext cx="7623299" cy="2311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Google Shape;74;p14">
              <a:extLst>
                <a:ext uri="{FF2B5EF4-FFF2-40B4-BE49-F238E27FC236}">
                  <a16:creationId xmlns:a16="http://schemas.microsoft.com/office/drawing/2014/main" id="{61087960-99B8-9E10-E758-42EBC209AC70}"/>
                </a:ext>
              </a:extLst>
            </p:cNvPr>
            <p:cNvSpPr/>
            <p:nvPr/>
          </p:nvSpPr>
          <p:spPr>
            <a:xfrm>
              <a:off x="5715000" y="3398900"/>
              <a:ext cx="2717100" cy="3510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2874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Big Question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 How can we use sensors to gain greater control of the </a:t>
            </a:r>
            <a:r>
              <a:rPr lang="en-US" dirty="0" err="1">
                <a:solidFill>
                  <a:schemeClr val="bg1"/>
                </a:solidFill>
              </a:rPr>
              <a:t>Robo:Bit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Learning Stop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Analyse how the BBC micro:bit pitch and roll sensors work</a:t>
            </a: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indent="0" algn="ctr">
              <a:buNone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Learning Stop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the pitch and roll sensors of the BBC micro:bit to create an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analog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controller for the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Robo:Bit</a:t>
            </a:r>
            <a:endParaRPr lang="en-GB" sz="160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278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1"/>
          <p:cNvSpPr/>
          <p:nvPr/>
        </p:nvSpPr>
        <p:spPr>
          <a:xfrm>
            <a:off x="164700" y="4522750"/>
            <a:ext cx="8789700" cy="458700"/>
          </a:xfrm>
          <a:prstGeom prst="roundRect">
            <a:avLst>
              <a:gd name="adj" fmla="val 48276"/>
            </a:avLst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1"/>
          <p:cNvSpPr txBox="1"/>
          <p:nvPr/>
        </p:nvSpPr>
        <p:spPr>
          <a:xfrm>
            <a:off x="0" y="4522750"/>
            <a:ext cx="9144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Can you add code to also use the </a:t>
            </a:r>
            <a:r>
              <a:rPr lang="en" sz="16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‘Turn’ 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command to send the ‘roll’ rotation of the controller?</a:t>
            </a:r>
            <a:endParaRPr sz="16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3" name="Google Shape;15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3075" y="1941200"/>
            <a:ext cx="5879900" cy="241827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1"/>
          <p:cNvSpPr txBox="1"/>
          <p:nvPr/>
        </p:nvSpPr>
        <p:spPr>
          <a:xfrm>
            <a:off x="231958" y="2086505"/>
            <a:ext cx="15615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Remember to set </a:t>
            </a:r>
            <a:r>
              <a:rPr lang="en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your own </a:t>
            </a:r>
            <a:r>
              <a:rPr lang="en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group number here!</a:t>
            </a: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5" name="Google Shape;155;p21"/>
          <p:cNvSpPr/>
          <p:nvPr/>
        </p:nvSpPr>
        <p:spPr>
          <a:xfrm>
            <a:off x="1734298" y="2267950"/>
            <a:ext cx="861300" cy="51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1"/>
          <p:cNvSpPr txBox="1"/>
          <p:nvPr/>
        </p:nvSpPr>
        <p:spPr>
          <a:xfrm>
            <a:off x="231962" y="3235750"/>
            <a:ext cx="1628700" cy="5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Draw any shape you like here!</a:t>
            </a: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7" name="Google Shape;157;p21"/>
          <p:cNvSpPr txBox="1"/>
          <p:nvPr/>
        </p:nvSpPr>
        <p:spPr>
          <a:xfrm>
            <a:off x="64080" y="1266350"/>
            <a:ext cx="4974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Start a new </a:t>
            </a:r>
            <a:r>
              <a:rPr lang="en" sz="12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MakeCode</a:t>
            </a:r>
            <a:r>
              <a:rPr lang="en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project and put in this code for the controller: 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8" name="Google Shape;158;p21"/>
          <p:cNvSpPr txBox="1"/>
          <p:nvPr/>
        </p:nvSpPr>
        <p:spPr>
          <a:xfrm>
            <a:off x="2003625" y="1669150"/>
            <a:ext cx="6718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i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Example starting code to drive forwards and backwards only </a:t>
            </a:r>
            <a:endParaRPr sz="1100" b="1" i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9" name="Google Shape;159;p21"/>
          <p:cNvSpPr/>
          <p:nvPr/>
        </p:nvSpPr>
        <p:spPr>
          <a:xfrm rot="-8097624">
            <a:off x="6102153" y="3138105"/>
            <a:ext cx="613910" cy="229527"/>
          </a:xfrm>
          <a:prstGeom prst="rightArrow">
            <a:avLst>
              <a:gd name="adj1" fmla="val 25609"/>
              <a:gd name="adj2" fmla="val 494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1"/>
          <p:cNvSpPr/>
          <p:nvPr/>
        </p:nvSpPr>
        <p:spPr>
          <a:xfrm>
            <a:off x="6468675" y="3210100"/>
            <a:ext cx="2485800" cy="765000"/>
          </a:xfrm>
          <a:prstGeom prst="roundRect">
            <a:avLst>
              <a:gd name="adj" fmla="val 48276"/>
            </a:avLst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1"/>
          <p:cNvSpPr txBox="1"/>
          <p:nvPr/>
        </p:nvSpPr>
        <p:spPr>
          <a:xfrm>
            <a:off x="6358725" y="3269350"/>
            <a:ext cx="2830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Why do you think the ‘-1’ is required here?</a:t>
            </a:r>
            <a:endParaRPr sz="15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3" name="Google Shape;163;p21"/>
          <p:cNvSpPr/>
          <p:nvPr/>
        </p:nvSpPr>
        <p:spPr>
          <a:xfrm>
            <a:off x="1739709" y="3269350"/>
            <a:ext cx="861300" cy="51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15C532-881F-46B9-4FFD-905FCA3DE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Controller Code – Getting Started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/>
      <p:bldP spid="151" grpId="1"/>
      <p:bldP spid="154" grpId="0"/>
      <p:bldP spid="155" grpId="0" animBg="1"/>
      <p:bldP spid="156" grpId="0"/>
      <p:bldP spid="158" grpId="0"/>
      <p:bldP spid="159" grpId="0" animBg="1"/>
      <p:bldP spid="160" grpId="0" animBg="1"/>
      <p:bldP spid="161" grpId="0"/>
      <p:bldP spid="1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4"/>
          <p:cNvSpPr/>
          <p:nvPr/>
        </p:nvSpPr>
        <p:spPr>
          <a:xfrm>
            <a:off x="4509575" y="163275"/>
            <a:ext cx="4478700" cy="4712100"/>
          </a:xfrm>
          <a:prstGeom prst="roundRect">
            <a:avLst>
              <a:gd name="adj" fmla="val 16667"/>
            </a:avLst>
          </a:prstGeom>
          <a:solidFill>
            <a:srgbClr val="EDF1F2"/>
          </a:solidFill>
          <a:ln w="76200" cap="flat" cmpd="sng">
            <a:solidFill>
              <a:srgbClr val="E691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4" name="Google Shape;18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4250" y="572888"/>
            <a:ext cx="3669351" cy="3997726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4"/>
          <p:cNvSpPr/>
          <p:nvPr/>
        </p:nvSpPr>
        <p:spPr>
          <a:xfrm>
            <a:off x="116800" y="1270350"/>
            <a:ext cx="4161900" cy="2602800"/>
          </a:xfrm>
          <a:prstGeom prst="roundRect">
            <a:avLst>
              <a:gd name="adj" fmla="val 16667"/>
            </a:avLst>
          </a:prstGeom>
          <a:solidFill>
            <a:srgbClr val="EDF1F2"/>
          </a:solidFill>
          <a:ln w="7620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5" name="Google Shape;18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9200" y="1601088"/>
            <a:ext cx="3874201" cy="19413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7" name="Google Shape;187;p24"/>
          <p:cNvGrpSpPr/>
          <p:nvPr/>
        </p:nvGrpSpPr>
        <p:grpSpPr>
          <a:xfrm>
            <a:off x="1212944" y="3636275"/>
            <a:ext cx="1969616" cy="435900"/>
            <a:chOff x="2920314" y="1616150"/>
            <a:chExt cx="1410900" cy="435900"/>
          </a:xfrm>
        </p:grpSpPr>
        <p:sp>
          <p:nvSpPr>
            <p:cNvPr id="188" name="Google Shape;188;p24"/>
            <p:cNvSpPr/>
            <p:nvPr/>
          </p:nvSpPr>
          <p:spPr>
            <a:xfrm>
              <a:off x="2991875" y="1616150"/>
              <a:ext cx="1332300" cy="435900"/>
            </a:xfrm>
            <a:prstGeom prst="roundRect">
              <a:avLst>
                <a:gd name="adj" fmla="val 16667"/>
              </a:avLst>
            </a:prstGeom>
            <a:solidFill>
              <a:srgbClr val="D9EAD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4"/>
            <p:cNvSpPr txBox="1"/>
            <p:nvPr/>
          </p:nvSpPr>
          <p:spPr>
            <a:xfrm>
              <a:off x="2920314" y="1633421"/>
              <a:ext cx="1410900" cy="38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Final “Brain” code</a:t>
              </a:r>
              <a:endParaRPr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0" name="Google Shape;190;p24"/>
          <p:cNvGrpSpPr/>
          <p:nvPr/>
        </p:nvGrpSpPr>
        <p:grpSpPr>
          <a:xfrm>
            <a:off x="5721328" y="4646600"/>
            <a:ext cx="2157127" cy="435900"/>
            <a:chOff x="2737876" y="1616150"/>
            <a:chExt cx="1332300" cy="435900"/>
          </a:xfrm>
        </p:grpSpPr>
        <p:sp>
          <p:nvSpPr>
            <p:cNvPr id="191" name="Google Shape;191;p24"/>
            <p:cNvSpPr/>
            <p:nvPr/>
          </p:nvSpPr>
          <p:spPr>
            <a:xfrm>
              <a:off x="2737876" y="1616150"/>
              <a:ext cx="1332300" cy="435900"/>
            </a:xfrm>
            <a:prstGeom prst="roundRect">
              <a:avLst>
                <a:gd name="adj" fmla="val 16667"/>
              </a:avLst>
            </a:prstGeom>
            <a:solidFill>
              <a:srgbClr val="D9EAD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4"/>
            <p:cNvSpPr txBox="1"/>
            <p:nvPr/>
          </p:nvSpPr>
          <p:spPr>
            <a:xfrm>
              <a:off x="2779656" y="1640600"/>
              <a:ext cx="1246500" cy="38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Final “Controller” code</a:t>
              </a:r>
              <a:endParaRPr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0C5892E-A8FA-3A2D-1B5D-86BDB579C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Cheat Sheet!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380</Words>
  <Application>Microsoft Macintosh PowerPoint</Application>
  <PresentationFormat>On-screen Show (16:9)</PresentationFormat>
  <Paragraphs>56</Paragraphs>
  <Slides>10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Roboto</vt:lpstr>
      <vt:lpstr>Merriweather</vt:lpstr>
      <vt:lpstr>Paradigm</vt:lpstr>
      <vt:lpstr>PowerPoint Presentation</vt:lpstr>
      <vt:lpstr>Big Question -  How can we use sensors to gain greater control of the Robo:Bit?</vt:lpstr>
      <vt:lpstr>PowerPoint Presentation</vt:lpstr>
      <vt:lpstr>Big Question -  How can we use sensors to gain greater control of the Robo:Bit?</vt:lpstr>
      <vt:lpstr>A Roll</vt:lpstr>
      <vt:lpstr>A Pitch</vt:lpstr>
      <vt:lpstr>Big Question -  How can we use sensors to gain greater control of the Robo:Bit?</vt:lpstr>
      <vt:lpstr>Controller Code – Getting Started</vt:lpstr>
      <vt:lpstr>Cheat Sheet!</vt:lpstr>
      <vt:lpstr>Big Question -  How can we use sensors to gain greater control of the Robo:Bit?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Mr A Speight</cp:lastModifiedBy>
  <cp:revision>23</cp:revision>
  <dcterms:modified xsi:type="dcterms:W3CDTF">2022-12-20T14:49:40Z</dcterms:modified>
</cp:coreProperties>
</file>