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0"/>
  </p:notesMasterIdLst>
  <p:sldIdLst>
    <p:sldId id="256" r:id="rId2"/>
    <p:sldId id="288" r:id="rId3"/>
    <p:sldId id="289" r:id="rId4"/>
    <p:sldId id="295" r:id="rId5"/>
    <p:sldId id="260" r:id="rId6"/>
    <p:sldId id="261" r:id="rId7"/>
    <p:sldId id="296" r:id="rId8"/>
    <p:sldId id="297" r:id="rId9"/>
  </p:sldIdLst>
  <p:sldSz cx="9144000" cy="5143500" type="screen16x9"/>
  <p:notesSz cx="6858000" cy="9144000"/>
  <p:embeddedFontLst>
    <p:embeddedFont>
      <p:font typeface="Merriweather" pitchFamily="2" charset="77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32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788"/>
  </p:normalViewPr>
  <p:slideViewPr>
    <p:cSldViewPr snapToGrid="0">
      <p:cViewPr varScale="1">
        <p:scale>
          <a:sx n="111" d="100"/>
          <a:sy n="111" d="100"/>
        </p:scale>
        <p:origin x="1680" y="1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10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r>
              <a:rPr lang="en-US" dirty="0"/>
              <a:t>Image source - https://</a:t>
            </a:r>
            <a:r>
              <a:rPr lang="en-US" dirty="0" err="1"/>
              <a:t>www.rapidonline.com</a:t>
            </a:r>
            <a:r>
              <a:rPr lang="en-US" dirty="0"/>
              <a:t>/4tronix-robo-bit-mk3-buggy-for-bbc-micro-bit-75-5014</a:t>
            </a:r>
          </a:p>
        </p:txBody>
      </p:sp>
    </p:spTree>
    <p:extLst>
      <p:ext uri="{BB962C8B-B14F-4D97-AF65-F5344CB8AC3E}">
        <p14:creationId xmlns:p14="http://schemas.microsoft.com/office/powerpoint/2010/main" val="20568434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16bf34e9ed6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16bf34e9ed6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6bf34e9ed6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16bf34e9ed6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-125" y="0"/>
            <a:ext cx="9144250" cy="4398100"/>
          </a:xfrm>
          <a:custGeom>
            <a:avLst/>
            <a:gdLst/>
            <a:ahLst/>
            <a:cxnLst/>
            <a:rect l="l" t="t" r="r" b="b"/>
            <a:pathLst>
              <a:path w="365770" h="175924" extrusionOk="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311700" y="1878560"/>
            <a:ext cx="4242600" cy="73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3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0" y="48099"/>
            <a:ext cx="9144250" cy="4398100"/>
          </a:xfrm>
          <a:custGeom>
            <a:avLst/>
            <a:gdLst/>
            <a:ahLst/>
            <a:cxnLst/>
            <a:rect l="l" t="t" r="r" b="b"/>
            <a:pathLst>
              <a:path w="365770" h="175924" extrusionOk="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6" name="Google Shape;16;p3"/>
          <p:cNvSpPr/>
          <p:nvPr/>
        </p:nvSpPr>
        <p:spPr>
          <a:xfrm>
            <a:off x="0" y="0"/>
            <a:ext cx="9144250" cy="4398100"/>
          </a:xfrm>
          <a:custGeom>
            <a:avLst/>
            <a:gdLst/>
            <a:ahLst/>
            <a:cxnLst/>
            <a:rect l="l" t="t" r="r" b="b"/>
            <a:pathLst>
              <a:path w="365770" h="175924" extrusionOk="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</p:sp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0" y="0"/>
            <a:ext cx="4314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4"/>
          <p:cNvSpPr/>
          <p:nvPr/>
        </p:nvSpPr>
        <p:spPr>
          <a:xfrm>
            <a:off x="-125" y="0"/>
            <a:ext cx="4316900" cy="4395600"/>
          </a:xfrm>
          <a:custGeom>
            <a:avLst/>
            <a:gdLst/>
            <a:ahLst/>
            <a:cxnLst/>
            <a:rect l="l" t="t" r="r" b="b"/>
            <a:pathLst>
              <a:path w="172676" h="175824" extrusionOk="0">
                <a:moveTo>
                  <a:pt x="0" y="6"/>
                </a:moveTo>
                <a:lnTo>
                  <a:pt x="172676" y="0"/>
                </a:lnTo>
                <a:lnTo>
                  <a:pt x="172562" y="126442"/>
                </a:lnTo>
                <a:lnTo>
                  <a:pt x="0" y="17582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</p:sp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"/>
          <p:cNvSpPr/>
          <p:nvPr/>
        </p:nvSpPr>
        <p:spPr>
          <a:xfrm>
            <a:off x="0" y="0"/>
            <a:ext cx="37644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3127500" cy="182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body" idx="1"/>
          </p:nvPr>
        </p:nvSpPr>
        <p:spPr>
          <a:xfrm>
            <a:off x="311700" y="2390650"/>
            <a:ext cx="3127500" cy="22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 txBox="1">
            <a:spLocks noGrp="1"/>
          </p:cNvSpPr>
          <p:nvPr>
            <p:ph type="title"/>
          </p:nvPr>
        </p:nvSpPr>
        <p:spPr>
          <a:xfrm>
            <a:off x="311675" y="798600"/>
            <a:ext cx="6247800" cy="354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p9"/>
          <p:cNvSpPr txBox="1">
            <a:spLocks noGrp="1"/>
          </p:cNvSpPr>
          <p:nvPr>
            <p:ph type="title"/>
          </p:nvPr>
        </p:nvSpPr>
        <p:spPr>
          <a:xfrm>
            <a:off x="311300" y="500925"/>
            <a:ext cx="3704400" cy="204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subTitle" idx="1"/>
          </p:nvPr>
        </p:nvSpPr>
        <p:spPr>
          <a:xfrm>
            <a:off x="304800" y="2626725"/>
            <a:ext cx="3704400" cy="92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body" idx="2"/>
          </p:nvPr>
        </p:nvSpPr>
        <p:spPr>
          <a:xfrm>
            <a:off x="4879025" y="500925"/>
            <a:ext cx="3954000" cy="411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/>
          <p:nvPr/>
        </p:nvSpPr>
        <p:spPr>
          <a:xfrm>
            <a:off x="0" y="4369000"/>
            <a:ext cx="9144000" cy="774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51;p10"/>
          <p:cNvSpPr txBox="1">
            <a:spLocks noGrp="1"/>
          </p:cNvSpPr>
          <p:nvPr>
            <p:ph type="body" idx="1"/>
          </p:nvPr>
        </p:nvSpPr>
        <p:spPr>
          <a:xfrm>
            <a:off x="311700" y="4521400"/>
            <a:ext cx="7979400" cy="46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Merriweather"/>
              <a:buNone/>
              <a:defRPr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</a:lstStyle>
          <a:p>
            <a:endParaRPr/>
          </a:p>
        </p:txBody>
      </p:sp>
      <p:sp>
        <p:nvSpPr>
          <p:cNvPr id="52" name="Google Shape;52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70493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paradigm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3" r:id="rId4"/>
    <p:sldLayoutId id="2147483654" r:id="rId5"/>
    <p:sldLayoutId id="2147483655" r:id="rId6"/>
    <p:sldLayoutId id="2147483656" r:id="rId7"/>
    <p:sldLayoutId id="2147483660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3"/>
          <p:cNvSpPr txBox="1"/>
          <p:nvPr/>
        </p:nvSpPr>
        <p:spPr>
          <a:xfrm>
            <a:off x="109680" y="0"/>
            <a:ext cx="5889185" cy="1446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400" dirty="0" err="1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micro:bit</a:t>
            </a:r>
            <a:r>
              <a:rPr lang="en" sz="54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 Project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 dirty="0">
                <a:solidFill>
                  <a:srgbClr val="D63245"/>
                </a:solidFill>
                <a:latin typeface="Roboto"/>
                <a:ea typeface="Roboto"/>
                <a:cs typeface="Roboto"/>
                <a:sym typeface="Roboto"/>
              </a:rPr>
              <a:t>Lesson 1</a:t>
            </a:r>
            <a:endParaRPr sz="2800" b="1" dirty="0">
              <a:solidFill>
                <a:srgbClr val="D6324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CD5BD94-DED6-3734-79A0-BDEB2C534E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0548" y="3884368"/>
            <a:ext cx="5261373" cy="1259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D3B00-45F0-EB50-1DB0-36D46EF88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925" y="1317300"/>
            <a:ext cx="3706500" cy="25089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Big Question</a:t>
            </a:r>
            <a:br>
              <a:rPr lang="en-US" dirty="0"/>
            </a:br>
            <a:r>
              <a:rPr lang="en-US" dirty="0"/>
              <a:t>-</a:t>
            </a:r>
            <a:br>
              <a:rPr lang="en-US" dirty="0"/>
            </a:br>
            <a:r>
              <a:rPr lang="en-US" dirty="0">
                <a:solidFill>
                  <a:schemeClr val="bg1"/>
                </a:solidFill>
              </a:rPr>
              <a:t>How can we use the BBC micro:bit to drive a </a:t>
            </a:r>
            <a:r>
              <a:rPr lang="en-US" dirty="0" err="1">
                <a:solidFill>
                  <a:schemeClr val="bg1"/>
                </a:solidFill>
              </a:rPr>
              <a:t>Robo:Bit</a:t>
            </a:r>
            <a:r>
              <a:rPr lang="en-US" dirty="0">
                <a:solidFill>
                  <a:schemeClr val="bg1"/>
                </a:solidFill>
              </a:rPr>
              <a:t> through an obstacle course?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60E211-A8C3-F941-51E3-BBEABB03CE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ctr">
            <a:normAutofit/>
          </a:bodyPr>
          <a:lstStyle/>
          <a:p>
            <a:pPr marL="146050" lvl="0" indent="0" algn="ctr">
              <a:buNone/>
            </a:pPr>
            <a:r>
              <a:rPr lang="en-GB" sz="1600" b="1" dirty="0">
                <a:solidFill>
                  <a:srgbClr val="00B050"/>
                </a:solidFill>
              </a:rPr>
              <a:t>Learning Stop 1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00B050"/>
                </a:solidFill>
              </a:rPr>
              <a:t>–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00B050"/>
                </a:solidFill>
              </a:rPr>
              <a:t>Identify what the </a:t>
            </a:r>
            <a:r>
              <a:rPr lang="en-GB" sz="1600" dirty="0" err="1">
                <a:solidFill>
                  <a:srgbClr val="00B050"/>
                </a:solidFill>
              </a:rPr>
              <a:t>Robo:Bit</a:t>
            </a:r>
            <a:r>
              <a:rPr lang="en-GB" sz="1600" dirty="0">
                <a:solidFill>
                  <a:srgbClr val="00B050"/>
                </a:solidFill>
              </a:rPr>
              <a:t> is</a:t>
            </a:r>
          </a:p>
          <a:p>
            <a:pPr marL="146050" indent="0" algn="ctr">
              <a:buNone/>
            </a:pPr>
            <a:endParaRPr lang="en-GB" sz="1600" dirty="0"/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C000"/>
                </a:solidFill>
              </a:rPr>
              <a:t>Learning Stop 2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FFC000"/>
                </a:solidFill>
              </a:rPr>
              <a:t>–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FFC000"/>
                </a:solidFill>
              </a:rPr>
              <a:t>Produce a piece of code which can control the </a:t>
            </a:r>
            <a:r>
              <a:rPr lang="en-GB" sz="1600" dirty="0" err="1">
                <a:solidFill>
                  <a:srgbClr val="FFC000"/>
                </a:solidFill>
              </a:rPr>
              <a:t>Robo:Bit</a:t>
            </a:r>
            <a:endParaRPr lang="en-GB" sz="1600" dirty="0"/>
          </a:p>
          <a:p>
            <a:pPr marL="146050" indent="0" algn="ctr">
              <a:buNone/>
            </a:pPr>
            <a:endParaRPr lang="en-GB" sz="1600" dirty="0"/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0000"/>
                </a:solidFill>
              </a:rPr>
              <a:t>Learning Stop 3 </a:t>
            </a:r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0000"/>
                </a:solidFill>
              </a:rPr>
              <a:t>–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FF0000"/>
                </a:solidFill>
              </a:rPr>
              <a:t>Create an obstacle course for the </a:t>
            </a:r>
            <a:r>
              <a:rPr lang="en-GB" sz="1600" dirty="0" err="1">
                <a:solidFill>
                  <a:srgbClr val="FF0000"/>
                </a:solidFill>
              </a:rPr>
              <a:t>Robo:Bit</a:t>
            </a:r>
            <a:r>
              <a:rPr lang="en-GB" sz="1600" dirty="0">
                <a:solidFill>
                  <a:srgbClr val="FF0000"/>
                </a:solidFill>
              </a:rPr>
              <a:t> to navigate through</a:t>
            </a:r>
          </a:p>
        </p:txBody>
      </p:sp>
    </p:spTree>
    <p:extLst>
      <p:ext uri="{BB962C8B-B14F-4D97-AF65-F5344CB8AC3E}">
        <p14:creationId xmlns:p14="http://schemas.microsoft.com/office/powerpoint/2010/main" val="18048371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E39385B-2ABE-59AD-8877-3B9F01977B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4352925"/>
            <a:ext cx="9144000" cy="790575"/>
          </a:xfrm>
        </p:spPr>
        <p:txBody>
          <a:bodyPr>
            <a:normAutofit/>
          </a:bodyPr>
          <a:lstStyle/>
          <a:p>
            <a:pPr marL="146050" lvl="0" indent="0" algn="ctr"/>
            <a:r>
              <a:rPr lang="en-GB" sz="1500" dirty="0">
                <a:solidFill>
                  <a:schemeClr val="bg1"/>
                </a:solidFill>
              </a:rPr>
              <a:t>Zoom In – What do you see?</a:t>
            </a:r>
          </a:p>
          <a:p>
            <a:endParaRPr lang="en-US" sz="1000" dirty="0"/>
          </a:p>
        </p:txBody>
      </p:sp>
      <p:pic>
        <p:nvPicPr>
          <p:cNvPr id="13" name="Picture 12" descr="A picture containing camera&#10;&#10;Description automatically generated">
            <a:extLst>
              <a:ext uri="{FF2B5EF4-FFF2-40B4-BE49-F238E27FC236}">
                <a16:creationId xmlns:a16="http://schemas.microsoft.com/office/drawing/2014/main" id="{1C3A70D7-8D60-B2E6-18FD-170CA07B42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5094" y="0"/>
            <a:ext cx="5413811" cy="43434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C58B20DC-5A6D-10C4-AB25-3AA0892E3609}"/>
              </a:ext>
            </a:extLst>
          </p:cNvPr>
          <p:cNvSpPr/>
          <p:nvPr/>
        </p:nvSpPr>
        <p:spPr>
          <a:xfrm>
            <a:off x="1865094" y="149087"/>
            <a:ext cx="1603664" cy="13020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E16D550-77AB-86EF-0AA3-1C9A6760E9D6}"/>
              </a:ext>
            </a:extLst>
          </p:cNvPr>
          <p:cNvSpPr/>
          <p:nvPr/>
        </p:nvSpPr>
        <p:spPr>
          <a:xfrm>
            <a:off x="1865094" y="1520687"/>
            <a:ext cx="1603664" cy="13020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7CF5A97-1D2B-8D58-E5BD-CE6964791769}"/>
              </a:ext>
            </a:extLst>
          </p:cNvPr>
          <p:cNvSpPr/>
          <p:nvPr/>
        </p:nvSpPr>
        <p:spPr>
          <a:xfrm>
            <a:off x="1865094" y="2932043"/>
            <a:ext cx="1603664" cy="13020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29B157B-C565-D40A-2AB5-3534AE569AB7}"/>
              </a:ext>
            </a:extLst>
          </p:cNvPr>
          <p:cNvSpPr/>
          <p:nvPr/>
        </p:nvSpPr>
        <p:spPr>
          <a:xfrm>
            <a:off x="3770167" y="149087"/>
            <a:ext cx="1603664" cy="13020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D93A6E2-7E7A-1FFF-6170-672948F23C1B}"/>
              </a:ext>
            </a:extLst>
          </p:cNvPr>
          <p:cNvSpPr/>
          <p:nvPr/>
        </p:nvSpPr>
        <p:spPr>
          <a:xfrm>
            <a:off x="5688419" y="149087"/>
            <a:ext cx="1603664" cy="13020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03B14FD-EC30-3CD5-38E3-F039427013FA}"/>
              </a:ext>
            </a:extLst>
          </p:cNvPr>
          <p:cNvSpPr/>
          <p:nvPr/>
        </p:nvSpPr>
        <p:spPr>
          <a:xfrm>
            <a:off x="3770167" y="1520687"/>
            <a:ext cx="1603664" cy="13020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4256E10-1212-AAFA-D849-B8D301B0C298}"/>
              </a:ext>
            </a:extLst>
          </p:cNvPr>
          <p:cNvSpPr/>
          <p:nvPr/>
        </p:nvSpPr>
        <p:spPr>
          <a:xfrm>
            <a:off x="5675240" y="1520687"/>
            <a:ext cx="1603664" cy="13020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F7AB1A8-78AD-6CDC-E42E-2208EC9C0BD4}"/>
              </a:ext>
            </a:extLst>
          </p:cNvPr>
          <p:cNvSpPr/>
          <p:nvPr/>
        </p:nvSpPr>
        <p:spPr>
          <a:xfrm>
            <a:off x="3770167" y="2932043"/>
            <a:ext cx="1603664" cy="13020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3533B64-FF9E-BD25-5CA8-E350E5A8EE79}"/>
              </a:ext>
            </a:extLst>
          </p:cNvPr>
          <p:cNvSpPr/>
          <p:nvPr/>
        </p:nvSpPr>
        <p:spPr>
          <a:xfrm>
            <a:off x="5675240" y="2932043"/>
            <a:ext cx="1603664" cy="13020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57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  <p:bldP spid="18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D3B00-45F0-EB50-1DB0-36D46EF88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925" y="1317300"/>
            <a:ext cx="3706500" cy="25089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Big Question</a:t>
            </a:r>
            <a:br>
              <a:rPr lang="en-US" dirty="0"/>
            </a:br>
            <a:r>
              <a:rPr lang="en-US" dirty="0"/>
              <a:t>-</a:t>
            </a:r>
            <a:br>
              <a:rPr lang="en-US" dirty="0"/>
            </a:br>
            <a:r>
              <a:rPr lang="en-US" dirty="0">
                <a:solidFill>
                  <a:schemeClr val="bg1"/>
                </a:solidFill>
              </a:rPr>
              <a:t>How can we use the BBC micro:bit to drive a </a:t>
            </a:r>
            <a:r>
              <a:rPr lang="en-US" dirty="0" err="1">
                <a:solidFill>
                  <a:schemeClr val="bg1"/>
                </a:solidFill>
              </a:rPr>
              <a:t>Robo:Bit</a:t>
            </a:r>
            <a:r>
              <a:rPr lang="en-US" dirty="0">
                <a:solidFill>
                  <a:schemeClr val="bg1"/>
                </a:solidFill>
              </a:rPr>
              <a:t> through an obstacle course?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60E211-A8C3-F941-51E3-BBEABB03CE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ctr">
            <a:normAutofit/>
          </a:bodyPr>
          <a:lstStyle/>
          <a:p>
            <a:pPr marL="146050" lvl="0" indent="0" algn="ctr">
              <a:buNone/>
            </a:pPr>
            <a:r>
              <a:rPr lang="en-GB" sz="1600" b="1" dirty="0">
                <a:solidFill>
                  <a:srgbClr val="00B050"/>
                </a:solidFill>
              </a:rPr>
              <a:t>Learning Stop 1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00B050"/>
                </a:solidFill>
              </a:rPr>
              <a:t>–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00B050"/>
                </a:solidFill>
              </a:rPr>
              <a:t>Identify what the </a:t>
            </a:r>
            <a:r>
              <a:rPr lang="en-GB" sz="1600" dirty="0" err="1">
                <a:solidFill>
                  <a:srgbClr val="00B050"/>
                </a:solidFill>
              </a:rPr>
              <a:t>Robo:Bit</a:t>
            </a:r>
            <a:r>
              <a:rPr lang="en-GB" sz="1600" dirty="0">
                <a:solidFill>
                  <a:srgbClr val="00B050"/>
                </a:solidFill>
              </a:rPr>
              <a:t> is</a:t>
            </a:r>
          </a:p>
          <a:p>
            <a:pPr marL="146050" indent="0" algn="ctr">
              <a:buNone/>
            </a:pPr>
            <a:endParaRPr lang="en-GB" sz="1600" dirty="0"/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C000"/>
                </a:solidFill>
              </a:rPr>
              <a:t>Learning Stop 2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FFC000"/>
                </a:solidFill>
              </a:rPr>
              <a:t>–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FFC000"/>
                </a:solidFill>
              </a:rPr>
              <a:t>Produce a piece of code which can control the </a:t>
            </a:r>
            <a:r>
              <a:rPr lang="en-GB" sz="1600" dirty="0" err="1">
                <a:solidFill>
                  <a:srgbClr val="FFC000"/>
                </a:solidFill>
              </a:rPr>
              <a:t>Robo:Bit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017538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7"/>
          <p:cNvSpPr txBox="1"/>
          <p:nvPr/>
        </p:nvSpPr>
        <p:spPr>
          <a:xfrm>
            <a:off x="2821708" y="2307230"/>
            <a:ext cx="1561500" cy="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Remember to set </a:t>
            </a:r>
            <a:r>
              <a:rPr lang="en" b="1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your own </a:t>
            </a:r>
            <a:r>
              <a:rPr lang="en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group number here!</a:t>
            </a: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1" name="Google Shape;101;p17"/>
          <p:cNvSpPr/>
          <p:nvPr/>
        </p:nvSpPr>
        <p:spPr>
          <a:xfrm>
            <a:off x="4509575" y="2020275"/>
            <a:ext cx="4478700" cy="2855100"/>
          </a:xfrm>
          <a:prstGeom prst="roundRect">
            <a:avLst>
              <a:gd name="adj" fmla="val 16667"/>
            </a:avLst>
          </a:prstGeom>
          <a:noFill/>
          <a:ln w="76200" cap="flat" cmpd="sng">
            <a:solidFill>
              <a:srgbClr val="E6913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3" name="Google Shape;10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59721" y="2184036"/>
            <a:ext cx="2339129" cy="18208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29906" y="2184025"/>
            <a:ext cx="1517781" cy="2358100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7"/>
          <p:cNvSpPr/>
          <p:nvPr/>
        </p:nvSpPr>
        <p:spPr>
          <a:xfrm>
            <a:off x="4391750" y="3346025"/>
            <a:ext cx="914400" cy="5118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6AA84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17"/>
          <p:cNvSpPr txBox="1"/>
          <p:nvPr/>
        </p:nvSpPr>
        <p:spPr>
          <a:xfrm>
            <a:off x="2811412" y="3312425"/>
            <a:ext cx="1628700" cy="57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Draw any shapes you like here!</a:t>
            </a: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8" name="Google Shape;108;p17"/>
          <p:cNvSpPr/>
          <p:nvPr/>
        </p:nvSpPr>
        <p:spPr>
          <a:xfrm>
            <a:off x="4324048" y="2488675"/>
            <a:ext cx="861300" cy="5118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6AA84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17"/>
          <p:cNvSpPr/>
          <p:nvPr/>
        </p:nvSpPr>
        <p:spPr>
          <a:xfrm>
            <a:off x="195850" y="2020300"/>
            <a:ext cx="2546100" cy="2855100"/>
          </a:xfrm>
          <a:prstGeom prst="roundRect">
            <a:avLst>
              <a:gd name="adj" fmla="val 16667"/>
            </a:avLst>
          </a:prstGeom>
          <a:noFill/>
          <a:ln w="76200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11" name="Google Shape;111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5850" y="2261325"/>
            <a:ext cx="1686112" cy="2358101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7"/>
          <p:cNvSpPr/>
          <p:nvPr/>
        </p:nvSpPr>
        <p:spPr>
          <a:xfrm flipH="1">
            <a:off x="1931651" y="2488675"/>
            <a:ext cx="914400" cy="5118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6AA84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17"/>
          <p:cNvSpPr/>
          <p:nvPr/>
        </p:nvSpPr>
        <p:spPr>
          <a:xfrm flipH="1">
            <a:off x="1711025" y="3346025"/>
            <a:ext cx="1175100" cy="5118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6AA84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4" name="Google Shape;114;p17"/>
          <p:cNvGrpSpPr/>
          <p:nvPr/>
        </p:nvGrpSpPr>
        <p:grpSpPr>
          <a:xfrm>
            <a:off x="763439" y="4646600"/>
            <a:ext cx="1410900" cy="435900"/>
            <a:chOff x="2920314" y="1616150"/>
            <a:chExt cx="1410900" cy="435900"/>
          </a:xfrm>
        </p:grpSpPr>
        <p:sp>
          <p:nvSpPr>
            <p:cNvPr id="115" name="Google Shape;115;p17"/>
            <p:cNvSpPr/>
            <p:nvPr/>
          </p:nvSpPr>
          <p:spPr>
            <a:xfrm>
              <a:off x="2991875" y="1616150"/>
              <a:ext cx="1332300" cy="435900"/>
            </a:xfrm>
            <a:prstGeom prst="roundRect">
              <a:avLst>
                <a:gd name="adj" fmla="val 16667"/>
              </a:avLst>
            </a:prstGeom>
            <a:solidFill>
              <a:srgbClr val="D9EAD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17"/>
            <p:cNvSpPr txBox="1"/>
            <p:nvPr/>
          </p:nvSpPr>
          <p:spPr>
            <a:xfrm>
              <a:off x="2920314" y="1633421"/>
              <a:ext cx="1410900" cy="387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b="1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“Brain” code</a:t>
              </a:r>
              <a:endParaRPr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17" name="Google Shape;117;p17"/>
          <p:cNvGrpSpPr/>
          <p:nvPr/>
        </p:nvGrpSpPr>
        <p:grpSpPr>
          <a:xfrm>
            <a:off x="5849451" y="4646600"/>
            <a:ext cx="1798615" cy="435900"/>
            <a:chOff x="2920314" y="1616150"/>
            <a:chExt cx="1410900" cy="435900"/>
          </a:xfrm>
        </p:grpSpPr>
        <p:sp>
          <p:nvSpPr>
            <p:cNvPr id="118" name="Google Shape;118;p17"/>
            <p:cNvSpPr/>
            <p:nvPr/>
          </p:nvSpPr>
          <p:spPr>
            <a:xfrm>
              <a:off x="2991875" y="1616150"/>
              <a:ext cx="1332300" cy="435900"/>
            </a:xfrm>
            <a:prstGeom prst="roundRect">
              <a:avLst>
                <a:gd name="adj" fmla="val 16667"/>
              </a:avLst>
            </a:prstGeom>
            <a:solidFill>
              <a:srgbClr val="D9EAD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17"/>
            <p:cNvSpPr txBox="1"/>
            <p:nvPr/>
          </p:nvSpPr>
          <p:spPr>
            <a:xfrm>
              <a:off x="2920314" y="1633421"/>
              <a:ext cx="1410900" cy="387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b="1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“Controller” code</a:t>
              </a:r>
              <a:endParaRPr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120" name="Google Shape;120;p17"/>
          <p:cNvSpPr txBox="1"/>
          <p:nvPr/>
        </p:nvSpPr>
        <p:spPr>
          <a:xfrm>
            <a:off x="269321" y="1367225"/>
            <a:ext cx="2306400" cy="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Get the “brain” code from: </a:t>
            </a:r>
            <a:r>
              <a:rPr lang="en" b="1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http://</a:t>
            </a:r>
            <a:r>
              <a:rPr lang="en" b="1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bit.ly</a:t>
            </a:r>
            <a:r>
              <a:rPr lang="en" b="1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/</a:t>
            </a:r>
            <a:r>
              <a:rPr lang="en" b="1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microbitBrain</a:t>
            </a:r>
            <a:endParaRPr b="1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1" name="Google Shape;121;p17"/>
          <p:cNvSpPr txBox="1"/>
          <p:nvPr/>
        </p:nvSpPr>
        <p:spPr>
          <a:xfrm>
            <a:off x="5595559" y="1367225"/>
            <a:ext cx="2306400" cy="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Write the code for the controller yourselves!</a:t>
            </a:r>
            <a:endParaRPr b="1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0CC953-7F2F-C5AF-D760-DE1B49EA7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107" grpId="0"/>
      <p:bldP spid="120" grpId="0"/>
      <p:bldP spid="1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Google Shape;12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7425" y="1441500"/>
            <a:ext cx="2902110" cy="3492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94750" y="1907425"/>
            <a:ext cx="2515450" cy="239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35425" y="1907426"/>
            <a:ext cx="2601053" cy="23935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7E16D05-9D30-A1CF-E75A-BBE3E67B9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Cheat Sheet!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D3B00-45F0-EB50-1DB0-36D46EF88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925" y="1317300"/>
            <a:ext cx="3706500" cy="25089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Big Question</a:t>
            </a:r>
            <a:br>
              <a:rPr lang="en-US" dirty="0"/>
            </a:br>
            <a:r>
              <a:rPr lang="en-US" dirty="0"/>
              <a:t>-</a:t>
            </a:r>
            <a:br>
              <a:rPr lang="en-US" dirty="0"/>
            </a:br>
            <a:r>
              <a:rPr lang="en-US" dirty="0">
                <a:solidFill>
                  <a:schemeClr val="bg1"/>
                </a:solidFill>
              </a:rPr>
              <a:t>How can we use the BBC micro:bit to drive a </a:t>
            </a:r>
            <a:r>
              <a:rPr lang="en-US" dirty="0" err="1">
                <a:solidFill>
                  <a:schemeClr val="bg1"/>
                </a:solidFill>
              </a:rPr>
              <a:t>Robo:Bit</a:t>
            </a:r>
            <a:r>
              <a:rPr lang="en-US" dirty="0">
                <a:solidFill>
                  <a:schemeClr val="bg1"/>
                </a:solidFill>
              </a:rPr>
              <a:t> through an obstacle course?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60E211-A8C3-F941-51E3-BBEABB03CE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ctr">
            <a:normAutofit/>
          </a:bodyPr>
          <a:lstStyle/>
          <a:p>
            <a:pPr marL="146050" lvl="0" indent="0" algn="ctr">
              <a:buNone/>
            </a:pPr>
            <a:r>
              <a:rPr lang="en-GB" sz="1600" b="1" dirty="0">
                <a:solidFill>
                  <a:srgbClr val="FFC000"/>
                </a:solidFill>
              </a:rPr>
              <a:t>Learning Stop 2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FFC000"/>
                </a:solidFill>
              </a:rPr>
              <a:t>–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FFC000"/>
                </a:solidFill>
              </a:rPr>
              <a:t>Produce a piece of code which can control the </a:t>
            </a:r>
            <a:r>
              <a:rPr lang="en-GB" sz="1600" dirty="0" err="1">
                <a:solidFill>
                  <a:srgbClr val="FFC000"/>
                </a:solidFill>
              </a:rPr>
              <a:t>Robo:Bit</a:t>
            </a:r>
            <a:endParaRPr lang="en-GB" sz="1600" dirty="0"/>
          </a:p>
          <a:p>
            <a:pPr marL="146050" indent="0" algn="ctr">
              <a:buNone/>
            </a:pPr>
            <a:endParaRPr lang="en-GB" sz="1600" dirty="0"/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0000"/>
                </a:solidFill>
              </a:rPr>
              <a:t>Learning Stop 3 </a:t>
            </a:r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0000"/>
                </a:solidFill>
              </a:rPr>
              <a:t>–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FF0000"/>
                </a:solidFill>
              </a:rPr>
              <a:t>Create an obstacle course for the </a:t>
            </a:r>
            <a:r>
              <a:rPr lang="en-GB" sz="1600" dirty="0" err="1">
                <a:solidFill>
                  <a:srgbClr val="FF0000"/>
                </a:solidFill>
              </a:rPr>
              <a:t>Robo:Bit</a:t>
            </a:r>
            <a:r>
              <a:rPr lang="en-GB" sz="1600" dirty="0">
                <a:solidFill>
                  <a:srgbClr val="FF0000"/>
                </a:solidFill>
              </a:rPr>
              <a:t> to navigate through</a:t>
            </a:r>
          </a:p>
        </p:txBody>
      </p:sp>
    </p:spTree>
    <p:extLst>
      <p:ext uri="{BB962C8B-B14F-4D97-AF65-F5344CB8AC3E}">
        <p14:creationId xmlns:p14="http://schemas.microsoft.com/office/powerpoint/2010/main" val="23584787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D3B00-45F0-EB50-1DB0-36D46EF88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925" y="1317300"/>
            <a:ext cx="3706500" cy="25089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Big Question</a:t>
            </a:r>
            <a:br>
              <a:rPr lang="en-US" dirty="0"/>
            </a:br>
            <a:r>
              <a:rPr lang="en-US" dirty="0"/>
              <a:t>-</a:t>
            </a:r>
            <a:br>
              <a:rPr lang="en-US" dirty="0"/>
            </a:br>
            <a:r>
              <a:rPr lang="en-US" dirty="0">
                <a:solidFill>
                  <a:schemeClr val="bg1"/>
                </a:solidFill>
              </a:rPr>
              <a:t>How can we use the BBC micro:bit to drive a </a:t>
            </a:r>
            <a:r>
              <a:rPr lang="en-US" dirty="0" err="1">
                <a:solidFill>
                  <a:schemeClr val="bg1"/>
                </a:solidFill>
              </a:rPr>
              <a:t>Robo:Bit</a:t>
            </a:r>
            <a:r>
              <a:rPr lang="en-US" dirty="0">
                <a:solidFill>
                  <a:schemeClr val="bg1"/>
                </a:solidFill>
              </a:rPr>
              <a:t> through an obstacle course?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60E211-A8C3-F941-51E3-BBEABB03CE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ctr">
            <a:normAutofit/>
          </a:bodyPr>
          <a:lstStyle/>
          <a:p>
            <a:pPr marL="146050" lvl="0" indent="0" algn="ctr">
              <a:buNone/>
            </a:pPr>
            <a:r>
              <a:rPr lang="en-GB" sz="1600" b="1" dirty="0">
                <a:solidFill>
                  <a:srgbClr val="00B050"/>
                </a:solidFill>
              </a:rPr>
              <a:t>Learning Stop 1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00B050"/>
                </a:solidFill>
              </a:rPr>
              <a:t>–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00B050"/>
                </a:solidFill>
              </a:rPr>
              <a:t>Identify what the </a:t>
            </a:r>
            <a:r>
              <a:rPr lang="en-GB" sz="1600" dirty="0" err="1">
                <a:solidFill>
                  <a:srgbClr val="00B050"/>
                </a:solidFill>
              </a:rPr>
              <a:t>Robo:Bit</a:t>
            </a:r>
            <a:r>
              <a:rPr lang="en-GB" sz="1600" dirty="0">
                <a:solidFill>
                  <a:srgbClr val="00B050"/>
                </a:solidFill>
              </a:rPr>
              <a:t> is</a:t>
            </a:r>
          </a:p>
          <a:p>
            <a:pPr marL="146050" indent="0" algn="ctr">
              <a:buNone/>
            </a:pPr>
            <a:endParaRPr lang="en-GB" sz="1600" dirty="0"/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C000"/>
                </a:solidFill>
              </a:rPr>
              <a:t>Learning Stop 2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FFC000"/>
                </a:solidFill>
              </a:rPr>
              <a:t>–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FFC000"/>
                </a:solidFill>
              </a:rPr>
              <a:t>Produce a piece of code which can control the </a:t>
            </a:r>
            <a:r>
              <a:rPr lang="en-GB" sz="1600" dirty="0" err="1">
                <a:solidFill>
                  <a:srgbClr val="FFC000"/>
                </a:solidFill>
              </a:rPr>
              <a:t>Robo:Bit</a:t>
            </a:r>
            <a:endParaRPr lang="en-GB" sz="1600" dirty="0"/>
          </a:p>
          <a:p>
            <a:pPr marL="146050" indent="0" algn="ctr">
              <a:buNone/>
            </a:pPr>
            <a:endParaRPr lang="en-GB" sz="1600" dirty="0"/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0000"/>
                </a:solidFill>
              </a:rPr>
              <a:t>Learning Stop 3 </a:t>
            </a:r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0000"/>
                </a:solidFill>
              </a:rPr>
              <a:t>–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FF0000"/>
                </a:solidFill>
              </a:rPr>
              <a:t>Create an obstacle course for the </a:t>
            </a:r>
            <a:r>
              <a:rPr lang="en-GB" sz="1600" dirty="0" err="1">
                <a:solidFill>
                  <a:srgbClr val="FF0000"/>
                </a:solidFill>
              </a:rPr>
              <a:t>Robo:Bit</a:t>
            </a:r>
            <a:r>
              <a:rPr lang="en-GB" sz="1600" dirty="0">
                <a:solidFill>
                  <a:srgbClr val="FF0000"/>
                </a:solidFill>
              </a:rPr>
              <a:t> to navigate through</a:t>
            </a:r>
          </a:p>
        </p:txBody>
      </p:sp>
    </p:spTree>
    <p:extLst>
      <p:ext uri="{BB962C8B-B14F-4D97-AF65-F5344CB8AC3E}">
        <p14:creationId xmlns:p14="http://schemas.microsoft.com/office/powerpoint/2010/main" val="4237574646"/>
      </p:ext>
    </p:extLst>
  </p:cSld>
  <p:clrMapOvr>
    <a:masterClrMapping/>
  </p:clrMapOvr>
</p:sld>
</file>

<file path=ppt/theme/theme1.xml><?xml version="1.0" encoding="utf-8"?>
<a:theme xmlns:a="http://schemas.openxmlformats.org/drawingml/2006/main" name="Paradigm">
  <a:themeElements>
    <a:clrScheme name="Paradigm">
      <a:dk1>
        <a:srgbClr val="31394D"/>
      </a:dk1>
      <a:lt1>
        <a:srgbClr val="FFFFFF"/>
      </a:lt1>
      <a:dk2>
        <a:srgbClr val="666666"/>
      </a:dk2>
      <a:lt2>
        <a:srgbClr val="626B73"/>
      </a:lt2>
      <a:accent1>
        <a:srgbClr val="002F4A"/>
      </a:accent1>
      <a:accent2>
        <a:srgbClr val="D9C4B1"/>
      </a:accent2>
      <a:accent3>
        <a:srgbClr val="EDE3DA"/>
      </a:accent3>
      <a:accent4>
        <a:srgbClr val="B85741"/>
      </a:accent4>
      <a:accent5>
        <a:srgbClr val="009384"/>
      </a:accent5>
      <a:accent6>
        <a:srgbClr val="D0F6FF"/>
      </a:accent6>
      <a:hlink>
        <a:srgbClr val="009384"/>
      </a:hlink>
      <a:folHlink>
        <a:srgbClr val="00938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1635</TotalTime>
  <Words>322</Words>
  <Application>Microsoft Macintosh PowerPoint</Application>
  <PresentationFormat>On-screen Show (16:9)</PresentationFormat>
  <Paragraphs>52</Paragraphs>
  <Slides>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Roboto</vt:lpstr>
      <vt:lpstr>Merriweather</vt:lpstr>
      <vt:lpstr>Paradigm</vt:lpstr>
      <vt:lpstr>PowerPoint Presentation</vt:lpstr>
      <vt:lpstr>Big Question - How can we use the BBC micro:bit to drive a Robo:Bit through an obstacle course?</vt:lpstr>
      <vt:lpstr>PowerPoint Presentation</vt:lpstr>
      <vt:lpstr>Big Question - How can we use the BBC micro:bit to drive a Robo:Bit through an obstacle course?</vt:lpstr>
      <vt:lpstr>Instructions</vt:lpstr>
      <vt:lpstr>Cheat Sheet!</vt:lpstr>
      <vt:lpstr>Big Question - How can we use the BBC micro:bit to drive a Robo:Bit through an obstacle course?</vt:lpstr>
      <vt:lpstr>Big Question - How can we use the BBC micro:bit to drive a Robo:Bit through an obstacle course?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Mr A Speight</cp:lastModifiedBy>
  <cp:revision>11</cp:revision>
  <dcterms:modified xsi:type="dcterms:W3CDTF">2022-12-20T14:38:33Z</dcterms:modified>
</cp:coreProperties>
</file>