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304" r:id="rId2"/>
    <p:sldId id="268" r:id="rId3"/>
    <p:sldId id="288" r:id="rId4"/>
    <p:sldId id="297" r:id="rId5"/>
    <p:sldId id="308" r:id="rId6"/>
    <p:sldId id="309" r:id="rId7"/>
  </p:sldIdLst>
  <p:sldSz cx="9144000" cy="5143500" type="screen16x9"/>
  <p:notesSz cx="6858000" cy="9144000"/>
  <p:embeddedFontLst>
    <p:embeddedFont>
      <p:font typeface="Merriweather" panose="00000500000000000000" pitchFamily="2" charset="0"/>
      <p:regular r:id="rId9"/>
      <p:bold r:id="rId10"/>
      <p:italic r:id="rId11"/>
      <p:boldItalic r:id="rId12"/>
    </p:embeddedFont>
    <p:embeddedFont>
      <p:font typeface="Roboto" panose="02000000000000000000" pitchFamily="2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90"/>
    <p:restoredTop sz="94560"/>
  </p:normalViewPr>
  <p:slideViewPr>
    <p:cSldViewPr snapToGrid="0">
      <p:cViewPr varScale="1">
        <p:scale>
          <a:sx n="100" d="100"/>
          <a:sy n="100" d="100"/>
        </p:scale>
        <p:origin x="542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Image sources -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Mobile phone - https://pixabay.com/photos/iphone-hand-phone-mobile-phone-5537230/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VR headset - https://pixabay.com/photos/virtual-virtual-reality-technology-3460451/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Airplane - https://pixabay.com/photos/airplane-flight-city-landing-river-3702676/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Drone - https://pixabay.com/photos/drone-camera-flying-sky-1080844/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Fitbit - https://pixabay.com/photos/green-band-exercise-tracker-2557523/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bdb58d8a8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bdb58d8a8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4878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21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138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60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109680" y="0"/>
            <a:ext cx="5889185" cy="14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Prosiect micro:bit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D63245"/>
                </a:solidFill>
                <a:latin typeface="Roboto"/>
                <a:ea typeface="Roboto"/>
                <a:cs typeface="Roboto"/>
                <a:sym typeface="Roboto"/>
              </a:rPr>
              <a:t>Gwers 6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D5BD94-DED6-3734-79A0-BDEB2C53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48" y="3884368"/>
            <a:ext cx="5261373" cy="125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135;p19">
            <a:extLst>
              <a:ext uri="{FF2B5EF4-FFF2-40B4-BE49-F238E27FC236}">
                <a16:creationId xmlns:a16="http://schemas.microsoft.com/office/drawing/2014/main" id="{1D6A8860-3523-7DF6-1327-3C0BEA336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414" y="175875"/>
            <a:ext cx="8589482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00" dirty="0">
                <a:latin typeface="Roboto"/>
                <a:ea typeface="Roboto"/>
                <a:cs typeface="Roboto"/>
                <a:sym typeface="Roboto"/>
              </a:rPr>
              <a:t>Beth ydy y darnau o dechnoleg canlynol gyda yn cyffredin gyda ei gilydd?</a:t>
            </a:r>
            <a:endParaRPr sz="20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C1176A-44A3-BC80-0B8D-DA236C105CBC}"/>
              </a:ext>
            </a:extLst>
          </p:cNvPr>
          <p:cNvSpPr/>
          <p:nvPr/>
        </p:nvSpPr>
        <p:spPr>
          <a:xfrm>
            <a:off x="2841780" y="936799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4182DA-2F3F-E0DF-2FE1-B2CF47A2FD64}"/>
              </a:ext>
            </a:extLst>
          </p:cNvPr>
          <p:cNvSpPr/>
          <p:nvPr/>
        </p:nvSpPr>
        <p:spPr>
          <a:xfrm>
            <a:off x="5842481" y="759472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3F64C12-F13B-B4A1-0E93-A4539EE6043C}"/>
              </a:ext>
            </a:extLst>
          </p:cNvPr>
          <p:cNvSpPr/>
          <p:nvPr/>
        </p:nvSpPr>
        <p:spPr>
          <a:xfrm>
            <a:off x="2090508" y="4648171"/>
            <a:ext cx="1357869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hand holding a phone&#10;&#10;Description automatically generated with medium confidence">
            <a:extLst>
              <a:ext uri="{FF2B5EF4-FFF2-40B4-BE49-F238E27FC236}">
                <a16:creationId xmlns:a16="http://schemas.microsoft.com/office/drawing/2014/main" id="{3A13C7DD-B038-095C-971C-08E7E0499B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56" t="21413" r="34073"/>
          <a:stretch/>
        </p:blipFill>
        <p:spPr>
          <a:xfrm>
            <a:off x="640686" y="2406135"/>
            <a:ext cx="1846811" cy="2002459"/>
          </a:xfrm>
          <a:prstGeom prst="rect">
            <a:avLst/>
          </a:prstGeom>
        </p:spPr>
      </p:pic>
      <p:pic>
        <p:nvPicPr>
          <p:cNvPr id="14" name="Picture 13" descr="A person wearing a virtual reality headset&#10;&#10;Description automatically generated">
            <a:extLst>
              <a:ext uri="{FF2B5EF4-FFF2-40B4-BE49-F238E27FC236}">
                <a16:creationId xmlns:a16="http://schemas.microsoft.com/office/drawing/2014/main" id="{31A50164-B7D6-AA3F-2E4F-98820A76E6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741" t="19166" r="25671"/>
          <a:stretch/>
        </p:blipFill>
        <p:spPr>
          <a:xfrm>
            <a:off x="3590365" y="887298"/>
            <a:ext cx="1851829" cy="1622102"/>
          </a:xfrm>
          <a:prstGeom prst="rect">
            <a:avLst/>
          </a:prstGeom>
        </p:spPr>
      </p:pic>
      <p:pic>
        <p:nvPicPr>
          <p:cNvPr id="16" name="Picture 15" descr="An airplane flying over a city&#10;&#10;Description automatically generated with medium confidence">
            <a:extLst>
              <a:ext uri="{FF2B5EF4-FFF2-40B4-BE49-F238E27FC236}">
                <a16:creationId xmlns:a16="http://schemas.microsoft.com/office/drawing/2014/main" id="{ED15DF36-B8AB-730E-5F8C-5E6339920AF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12" r="4745" b="41166"/>
          <a:stretch/>
        </p:blipFill>
        <p:spPr>
          <a:xfrm>
            <a:off x="3086620" y="2805393"/>
            <a:ext cx="4711148" cy="2002459"/>
          </a:xfrm>
          <a:prstGeom prst="rect">
            <a:avLst/>
          </a:prstGeom>
        </p:spPr>
      </p:pic>
      <p:pic>
        <p:nvPicPr>
          <p:cNvPr id="18" name="Picture 17" descr="A drone flying in the sky&#10;&#10;Description automatically generated">
            <a:extLst>
              <a:ext uri="{FF2B5EF4-FFF2-40B4-BE49-F238E27FC236}">
                <a16:creationId xmlns:a16="http://schemas.microsoft.com/office/drawing/2014/main" id="{68C29C29-373E-030A-B4EE-C0443421BF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34" t="15956" r="16782" b="18213"/>
          <a:stretch/>
        </p:blipFill>
        <p:spPr>
          <a:xfrm>
            <a:off x="1438731" y="1009883"/>
            <a:ext cx="1600200" cy="1111019"/>
          </a:xfrm>
          <a:prstGeom prst="rect">
            <a:avLst/>
          </a:prstGeom>
        </p:spPr>
      </p:pic>
      <p:pic>
        <p:nvPicPr>
          <p:cNvPr id="20" name="Picture 19" descr="A picture containing sky&#10;&#10;Description automatically generated">
            <a:extLst>
              <a:ext uri="{FF2B5EF4-FFF2-40B4-BE49-F238E27FC236}">
                <a16:creationId xmlns:a16="http://schemas.microsoft.com/office/drawing/2014/main" id="{1519BB47-732B-0F94-EB3B-C58433EA1C4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4821" r="32816"/>
          <a:stretch/>
        </p:blipFill>
        <p:spPr>
          <a:xfrm>
            <a:off x="5842481" y="1020643"/>
            <a:ext cx="2620820" cy="1431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Sut gallwn I greu darn o code sydd yn defnyddio’r swyddogaeth acceleromedr o’r micro:bit BBC?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 lnSpcReduction="10000"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Dysgu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Adnabod sut mae acceleromedr yn cael ei ddefnyddio yn y byd gor iawn</a:t>
            </a:r>
          </a:p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Cynhyrchu darn o code sydd yn defnyddio amrediad o ragennu lluniad</a:t>
            </a:r>
          </a:p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 y swyddogaeth acceleromedr o’r micro:bit BBC I gasglu, prosesu a storio data</a:t>
            </a:r>
          </a:p>
        </p:txBody>
      </p:sp>
    </p:spTree>
    <p:extLst>
      <p:ext uri="{BB962C8B-B14F-4D97-AF65-F5344CB8AC3E}">
        <p14:creationId xmlns:p14="http://schemas.microsoft.com/office/powerpoint/2010/main" val="180483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title"/>
          </p:nvPr>
        </p:nvSpPr>
        <p:spPr>
          <a:xfrm>
            <a:off x="65988" y="333963"/>
            <a:ext cx="8635762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20" dirty="0">
                <a:latin typeface="Roboto"/>
                <a:ea typeface="Roboto"/>
                <a:cs typeface="Roboto"/>
                <a:sym typeface="Roboto"/>
              </a:rPr>
              <a:t>Rhaglen lluniad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D9A637C-340E-1A61-E034-6D1842B5AE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86" t="29258" r="25320" b="40461"/>
          <a:stretch/>
        </p:blipFill>
        <p:spPr>
          <a:xfrm>
            <a:off x="763883" y="2006066"/>
            <a:ext cx="7616233" cy="22454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7D4A45-0DB6-FD48-241D-CC897FCB8C27}"/>
              </a:ext>
            </a:extLst>
          </p:cNvPr>
          <p:cNvSpPr txBox="1"/>
          <p:nvPr/>
        </p:nvSpPr>
        <p:spPr>
          <a:xfrm>
            <a:off x="950310" y="3482048"/>
            <a:ext cx="194982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Dolennau</a:t>
            </a:r>
          </a:p>
          <a:p>
            <a:r>
              <a:rPr lang="en-GB" dirty="0"/>
              <a:t>Dolennau a ailadroddiad.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691EE9-8D59-C597-F9AB-95E8C34EEAAA}"/>
              </a:ext>
            </a:extLst>
          </p:cNvPr>
          <p:cNvSpPr txBox="1"/>
          <p:nvPr/>
        </p:nvSpPr>
        <p:spPr>
          <a:xfrm>
            <a:off x="3426912" y="3435880"/>
            <a:ext cx="194982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Rhesymeg</a:t>
            </a:r>
            <a:r>
              <a:rPr lang="en-GB" dirty="0"/>
              <a:t> </a:t>
            </a:r>
          </a:p>
          <a:p>
            <a:r>
              <a:rPr lang="en-GB" dirty="0"/>
              <a:t>Gweithredwyr rhesymeg a cysonion.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C3D50B-DFCA-62FC-13C5-F8A44D4692D5}"/>
              </a:ext>
            </a:extLst>
          </p:cNvPr>
          <p:cNvSpPr txBox="1"/>
          <p:nvPr/>
        </p:nvSpPr>
        <p:spPr>
          <a:xfrm>
            <a:off x="5903514" y="3543602"/>
            <a:ext cx="1949823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Newidynnau</a:t>
            </a:r>
          </a:p>
          <a:p>
            <a:r>
              <a:rPr lang="en-GB" dirty="0"/>
              <a:t>Newidynnau.</a:t>
            </a:r>
          </a:p>
        </p:txBody>
      </p:sp>
    </p:spTree>
    <p:extLst>
      <p:ext uri="{BB962C8B-B14F-4D97-AF65-F5344CB8AC3E}">
        <p14:creationId xmlns:p14="http://schemas.microsoft.com/office/powerpoint/2010/main" val="3973696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Sut gallwn I greu darn o code sydd yn defnyddio’r swyddogaeth acceleromedr o’r micro:bit BBC?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Cynhyrchu darn o code sydd yn defnyddio amrediad o ragennu lluniad</a:t>
            </a:r>
          </a:p>
          <a:p>
            <a:pPr marL="146050" lvl="0" indent="0" algn="ctr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06469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Sut gallwn I greu darn o code sydd yn defnyddio’r swyddogaeth acceleromedr o’r BBC micro:bit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Defnyddio y swyddogaeth acceleromedr o’r micro:bit BBC I gasglu, prosesu a storio data</a:t>
            </a: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385588"/>
      </p:ext>
    </p:extLst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256</Words>
  <Application>Microsoft Office PowerPoint</Application>
  <PresentationFormat>On-screen Show (16:9)</PresentationFormat>
  <Paragraphs>39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Merriweather</vt:lpstr>
      <vt:lpstr>Arial</vt:lpstr>
      <vt:lpstr>Roboto</vt:lpstr>
      <vt:lpstr>Paradigm</vt:lpstr>
      <vt:lpstr>PowerPoint Presentation</vt:lpstr>
      <vt:lpstr>Beth ydy y darnau o dechnoleg canlynol gyda yn cyffredin gyda ei gilydd?</vt:lpstr>
      <vt:lpstr>Cwestiwn Mawr - Sut gallwn I greu darn o code sydd yn defnyddio’r swyddogaeth acceleromedr o’r micro:bit BBC?</vt:lpstr>
      <vt:lpstr>Rhaglen lluniad</vt:lpstr>
      <vt:lpstr>Cwestiwn Mawr - Sut gallwn I greu darn o code sydd yn defnyddio’r swyddogaeth acceleromedr o’r micro:bit BBC?</vt:lpstr>
      <vt:lpstr>Cwestiwn Mawr - Sut gallwn I greu darn o code sydd yn defnyddio’r swyddogaeth acceleromedr o’r BBC micro:bit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23</cp:revision>
  <dcterms:modified xsi:type="dcterms:W3CDTF">2023-01-10T15:38:28Z</dcterms:modified>
</cp:coreProperties>
</file>