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68" r:id="rId2"/>
  </p:sldIdLst>
  <p:sldSz cx="9144000" cy="5143500" type="screen16x9"/>
  <p:notesSz cx="6858000" cy="9144000"/>
  <p:embeddedFontLst>
    <p:embeddedFont>
      <p:font typeface="Merriweather" panose="00000500000000000000" pitchFamily="2" charset="0"/>
      <p:regular r:id="rId4"/>
      <p:bold r:id="rId5"/>
      <p:italic r:id="rId6"/>
      <p:boldItalic r:id="rId7"/>
    </p:embeddedFont>
    <p:embeddedFont>
      <p:font typeface="Roboto" panose="02000000000000000000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3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DAAA48-9826-4938-89D8-77F8AC3152CD}" v="1" dt="2022-12-12T11:37:15.3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90"/>
    <p:restoredTop sz="94666"/>
  </p:normalViewPr>
  <p:slideViewPr>
    <p:cSldViewPr snapToGrid="0">
      <p:cViewPr varScale="1">
        <p:scale>
          <a:sx n="100" d="100"/>
          <a:sy n="100" d="100"/>
        </p:scale>
        <p:origin x="542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Gallichan" userId="273b4ad0-2be6-429c-ba74-145d33079e44" providerId="ADAL" clId="{70DAAA48-9826-4938-89D8-77F8AC3152CD}"/>
    <pc:docChg chg="modSld">
      <pc:chgData name="Daniel Gallichan" userId="273b4ad0-2be6-429c-ba74-145d33079e44" providerId="ADAL" clId="{70DAAA48-9826-4938-89D8-77F8AC3152CD}" dt="2022-12-12T11:43:16.939" v="14" actId="6549"/>
      <pc:docMkLst>
        <pc:docMk/>
      </pc:docMkLst>
      <pc:sldChg chg="addSp modSp mod">
        <pc:chgData name="Daniel Gallichan" userId="273b4ad0-2be6-429c-ba74-145d33079e44" providerId="ADAL" clId="{70DAAA48-9826-4938-89D8-77F8AC3152CD}" dt="2022-12-12T11:43:16.939" v="14" actId="6549"/>
        <pc:sldMkLst>
          <pc:docMk/>
          <pc:sldMk cId="0" sldId="268"/>
        </pc:sldMkLst>
        <pc:graphicFrameChg chg="add mod modGraphic">
          <ac:chgData name="Daniel Gallichan" userId="273b4ad0-2be6-429c-ba74-145d33079e44" providerId="ADAL" clId="{70DAAA48-9826-4938-89D8-77F8AC3152CD}" dt="2022-12-12T11:37:34.363" v="12" actId="14100"/>
          <ac:graphicFrameMkLst>
            <pc:docMk/>
            <pc:sldMk cId="0" sldId="268"/>
            <ac:graphicFrameMk id="3" creationId="{03A9A73F-CE04-701A-55F8-51D346719F98}"/>
          </ac:graphicFrameMkLst>
        </pc:graphicFrameChg>
        <pc:graphicFrameChg chg="mod modGraphic">
          <ac:chgData name="Daniel Gallichan" userId="273b4ad0-2be6-429c-ba74-145d33079e44" providerId="ADAL" clId="{70DAAA48-9826-4938-89D8-77F8AC3152CD}" dt="2022-12-12T11:43:16.939" v="14" actId="6549"/>
          <ac:graphicFrameMkLst>
            <pc:docMk/>
            <pc:sldMk cId="0" sldId="268"/>
            <ac:graphicFrameMk id="11" creationId="{75B170CC-0F98-0068-37CC-F656FD04EAA5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f468fb77a8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f468fb77a8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138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60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135;p19">
            <a:extLst>
              <a:ext uri="{FF2B5EF4-FFF2-40B4-BE49-F238E27FC236}">
                <a16:creationId xmlns:a16="http://schemas.microsoft.com/office/drawing/2014/main" id="{1D6A8860-3523-7DF6-1327-3C0BEA3364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26047"/>
            <a:ext cx="8700507" cy="62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100" dirty="0">
                <a:latin typeface="Roboto"/>
                <a:ea typeface="Roboto"/>
                <a:cs typeface="Roboto"/>
                <a:sym typeface="Roboto"/>
              </a:rPr>
              <a:t>Gweithgaredd ymarfer adalwad</a:t>
            </a:r>
            <a:br>
              <a:rPr lang="en" sz="3100" dirty="0">
                <a:latin typeface="Roboto"/>
                <a:ea typeface="Roboto"/>
                <a:cs typeface="Roboto"/>
                <a:sym typeface="Roboto"/>
              </a:rPr>
            </a:br>
            <a:r>
              <a:rPr lang="en" sz="1800" dirty="0">
                <a:latin typeface="Roboto"/>
                <a:ea typeface="Roboto"/>
                <a:cs typeface="Roboto"/>
                <a:sym typeface="Roboto"/>
              </a:rPr>
              <a:t>Matsio pob un o’r geiriau allweddol lan gyda ei diffiniadau cywir</a:t>
            </a:r>
            <a:endParaRPr sz="31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C1176A-44A3-BC80-0B8D-DA236C105CBC}"/>
              </a:ext>
            </a:extLst>
          </p:cNvPr>
          <p:cNvSpPr/>
          <p:nvPr/>
        </p:nvSpPr>
        <p:spPr>
          <a:xfrm>
            <a:off x="2496070" y="999604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FE5E480-0C5F-6D5E-2213-C7FCBC810A39}"/>
              </a:ext>
            </a:extLst>
          </p:cNvPr>
          <p:cNvSpPr/>
          <p:nvPr/>
        </p:nvSpPr>
        <p:spPr>
          <a:xfrm>
            <a:off x="2506399" y="2038188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04182DA-2F3F-E0DF-2FE1-B2CF47A2FD64}"/>
              </a:ext>
            </a:extLst>
          </p:cNvPr>
          <p:cNvSpPr/>
          <p:nvPr/>
        </p:nvSpPr>
        <p:spPr>
          <a:xfrm>
            <a:off x="5842481" y="759472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885103A-E048-3CE4-FD89-C76A31C7BAC3}"/>
              </a:ext>
            </a:extLst>
          </p:cNvPr>
          <p:cNvSpPr/>
          <p:nvPr/>
        </p:nvSpPr>
        <p:spPr>
          <a:xfrm>
            <a:off x="5443902" y="1715723"/>
            <a:ext cx="77384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71D816E-1A39-5B62-4461-EA424E909BDC}"/>
              </a:ext>
            </a:extLst>
          </p:cNvPr>
          <p:cNvSpPr/>
          <p:nvPr/>
        </p:nvSpPr>
        <p:spPr>
          <a:xfrm>
            <a:off x="3731941" y="2433392"/>
            <a:ext cx="1065762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4B6ED6C-756F-F862-E65A-782E57CF7CF6}"/>
              </a:ext>
            </a:extLst>
          </p:cNvPr>
          <p:cNvSpPr/>
          <p:nvPr/>
        </p:nvSpPr>
        <p:spPr>
          <a:xfrm>
            <a:off x="1801678" y="2790059"/>
            <a:ext cx="1331437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4F1B67D-30F5-D106-540C-9DB799D30F09}"/>
              </a:ext>
            </a:extLst>
          </p:cNvPr>
          <p:cNvSpPr/>
          <p:nvPr/>
        </p:nvSpPr>
        <p:spPr>
          <a:xfrm>
            <a:off x="2195304" y="3697609"/>
            <a:ext cx="878311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7DC653A-9013-92A1-F870-23D60EEC38CB}"/>
              </a:ext>
            </a:extLst>
          </p:cNvPr>
          <p:cNvSpPr/>
          <p:nvPr/>
        </p:nvSpPr>
        <p:spPr>
          <a:xfrm>
            <a:off x="2176338" y="4233009"/>
            <a:ext cx="975852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3F64C12-F13B-B4A1-0E93-A4539EE6043C}"/>
              </a:ext>
            </a:extLst>
          </p:cNvPr>
          <p:cNvSpPr/>
          <p:nvPr/>
        </p:nvSpPr>
        <p:spPr>
          <a:xfrm>
            <a:off x="1744798" y="4710976"/>
            <a:ext cx="1357869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9EA5F4C-48A2-5460-BA40-C738E57592D6}"/>
              </a:ext>
            </a:extLst>
          </p:cNvPr>
          <p:cNvSpPr/>
          <p:nvPr/>
        </p:nvSpPr>
        <p:spPr>
          <a:xfrm>
            <a:off x="5157308" y="2582915"/>
            <a:ext cx="1254584" cy="400079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EA40C86-DB81-1870-197F-F4E086DB93B1}"/>
              </a:ext>
            </a:extLst>
          </p:cNvPr>
          <p:cNvSpPr/>
          <p:nvPr/>
        </p:nvSpPr>
        <p:spPr>
          <a:xfrm>
            <a:off x="5576933" y="3538062"/>
            <a:ext cx="940070" cy="5596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1" name="Table 12">
            <a:extLst>
              <a:ext uri="{FF2B5EF4-FFF2-40B4-BE49-F238E27FC236}">
                <a16:creationId xmlns:a16="http://schemas.microsoft.com/office/drawing/2014/main" id="{75B170CC-0F98-0068-37CC-F656FD04EA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155686"/>
              </p:ext>
            </p:extLst>
          </p:nvPr>
        </p:nvGraphicFramePr>
        <p:xfrm>
          <a:off x="2664264" y="1079829"/>
          <a:ext cx="6079227" cy="362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79227">
                  <a:extLst>
                    <a:ext uri="{9D8B030D-6E8A-4147-A177-3AD203B41FA5}">
                      <a16:colId xmlns:a16="http://schemas.microsoft.com/office/drawing/2014/main" val="3761323200"/>
                    </a:ext>
                  </a:extLst>
                </a:gridCol>
              </a:tblGrid>
              <a:tr h="31527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Diffiniadau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092840"/>
                  </a:ext>
                </a:extLst>
              </a:tr>
              <a:tr h="621906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Unrhyw </a:t>
                      </a:r>
                      <a:r>
                        <a:rPr lang="en-US" sz="1200" b="0" dirty="0" err="1"/>
                        <a:t>gwybodaeth</a:t>
                      </a:r>
                      <a:r>
                        <a:rPr lang="en-US" sz="1200" b="0" dirty="0"/>
                        <a:t> sydd yn cael ei anfon o system cyfrifiadur.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3701179"/>
                  </a:ext>
                </a:extLst>
              </a:tr>
              <a:tr h="621906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  <a:p>
                      <a:pPr algn="ctr"/>
                      <a:r>
                        <a:rPr lang="en-US" sz="1200" dirty="0"/>
                        <a:t>Newidyn sydd yn gallu newid.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618631"/>
                  </a:ext>
                </a:extLst>
              </a:tr>
              <a:tr h="621906">
                <a:tc>
                  <a:txBody>
                    <a:bodyPr/>
                    <a:lstStyle/>
                    <a:p>
                      <a:pPr algn="ctr"/>
                      <a:endParaRPr lang="en-GB" sz="12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pPr algn="ctr"/>
                      <a:r>
                        <a:rPr lang="en-US" sz="1200" b="0" dirty="0"/>
                        <a:t>Y proses o ymgeisio rheolau I ddatrys y problem.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1019046"/>
                  </a:ext>
                </a:extLst>
              </a:tr>
              <a:tr h="803295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  <a:p>
                      <a:pPr algn="ctr"/>
                      <a:r>
                        <a:rPr lang="en-US" sz="1200" dirty="0"/>
                        <a:t>Dilyniant o gyfarwyddiadau sydd yn ailadrodd tan bod </a:t>
                      </a:r>
                    </a:p>
                    <a:p>
                      <a:pPr algn="ctr"/>
                      <a:r>
                        <a:rPr lang="en-US" sz="1200" dirty="0"/>
                        <a:t>amod penodol yn cael ei gwrdd.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87073"/>
                  </a:ext>
                </a:extLst>
              </a:tr>
              <a:tr h="6219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Gwybodaeth neu data sydd yn cael ei dderbyn gan system cyfrifiadur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4988490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3A9A73F-CE04-701A-55F8-51D346719F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852912"/>
              </p:ext>
            </p:extLst>
          </p:nvPr>
        </p:nvGraphicFramePr>
        <p:xfrm>
          <a:off x="667214" y="1079829"/>
          <a:ext cx="1236965" cy="3936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6965">
                  <a:extLst>
                    <a:ext uri="{9D8B030D-6E8A-4147-A177-3AD203B41FA5}">
                      <a16:colId xmlns:a16="http://schemas.microsoft.com/office/drawing/2014/main" val="249006536"/>
                    </a:ext>
                  </a:extLst>
                </a:gridCol>
              </a:tblGrid>
              <a:tr h="3420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Geiriau Allweddol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577857"/>
                  </a:ext>
                </a:extLst>
              </a:tr>
              <a:tr h="63437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Mewnbwn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0950407"/>
                  </a:ext>
                </a:extLst>
              </a:tr>
              <a:tr h="63437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Allbwn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8955966"/>
                  </a:ext>
                </a:extLst>
              </a:tr>
              <a:tr h="63437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Newidyn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0352113"/>
                  </a:ext>
                </a:extLst>
              </a:tr>
              <a:tr h="81939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Dolen (Loop)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9196744"/>
                  </a:ext>
                </a:extLst>
              </a:tr>
              <a:tr h="63437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Rhesymeg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147142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79</Words>
  <Application>Microsoft Office PowerPoint</Application>
  <PresentationFormat>On-screen Show (16:9)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Merriweather</vt:lpstr>
      <vt:lpstr>Arial</vt:lpstr>
      <vt:lpstr>Roboto</vt:lpstr>
      <vt:lpstr>Paradigm</vt:lpstr>
      <vt:lpstr>Gweithgaredd ymarfer adalwad Matsio pob un o’r geiriau allweddol lan gyda ei diffiniadau cywir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Teigan Morgan</cp:lastModifiedBy>
  <cp:revision>22</cp:revision>
  <dcterms:modified xsi:type="dcterms:W3CDTF">2023-01-10T15:28:03Z</dcterms:modified>
</cp:coreProperties>
</file>