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98" r:id="rId2"/>
    <p:sldId id="268" r:id="rId3"/>
    <p:sldId id="288" r:id="rId4"/>
    <p:sldId id="290" r:id="rId5"/>
    <p:sldId id="291" r:id="rId6"/>
    <p:sldId id="261" r:id="rId7"/>
    <p:sldId id="262" r:id="rId8"/>
    <p:sldId id="263" r:id="rId9"/>
    <p:sldId id="293" r:id="rId10"/>
    <p:sldId id="265" r:id="rId11"/>
    <p:sldId id="294" r:id="rId12"/>
    <p:sldId id="274" r:id="rId13"/>
    <p:sldId id="295" r:id="rId14"/>
    <p:sldId id="296" r:id="rId15"/>
    <p:sldId id="299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Merriweather" panose="00000500000000000000" pitchFamily="2" charset="0"/>
      <p:regular r:id="rId22"/>
      <p:bold r:id="rId23"/>
      <p:italic r:id="rId24"/>
      <p:boldItalic r:id="rId25"/>
    </p:embeddedFont>
    <p:embeddedFont>
      <p:font typeface="Roboto" panose="02000000000000000000" pitchFamily="2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A0BCB2-68BC-489D-99D7-915C52424C2B}" v="4" dt="2022-12-12T09:59:08.6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8"/>
    <p:restoredTop sz="94661"/>
  </p:normalViewPr>
  <p:slideViewPr>
    <p:cSldViewPr snapToGrid="0">
      <p:cViewPr>
        <p:scale>
          <a:sx n="73" d="100"/>
          <a:sy n="73" d="100"/>
        </p:scale>
        <p:origin x="1570" y="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allichan" userId="273b4ad0-2be6-429c-ba74-145d33079e44" providerId="ADAL" clId="{B3A0BCB2-68BC-489D-99D7-915C52424C2B}"/>
    <pc:docChg chg="custSel modSld">
      <pc:chgData name="Daniel Gallichan" userId="273b4ad0-2be6-429c-ba74-145d33079e44" providerId="ADAL" clId="{B3A0BCB2-68BC-489D-99D7-915C52424C2B}" dt="2022-12-12T09:59:08.642" v="6"/>
      <pc:docMkLst>
        <pc:docMk/>
      </pc:docMkLst>
      <pc:sldChg chg="delSp modSp mod delAnim modAnim">
        <pc:chgData name="Daniel Gallichan" userId="273b4ad0-2be6-429c-ba74-145d33079e44" providerId="ADAL" clId="{B3A0BCB2-68BC-489D-99D7-915C52424C2B}" dt="2022-12-12T09:59:08.642" v="6"/>
        <pc:sldMkLst>
          <pc:docMk/>
          <pc:sldMk cId="0" sldId="268"/>
        </pc:sldMkLst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2" creationId="{71C1176A-44A3-BC80-0B8D-DA236C105CBC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34" creationId="{FFE5E480-0C5F-6D5E-2213-C7FCBC810A39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35" creationId="{604182DA-2F3F-E0DF-2FE1-B2CF47A2FD64}"/>
          </ac:spMkLst>
        </pc:spChg>
        <pc:spChg chg="del">
          <ac:chgData name="Daniel Gallichan" userId="273b4ad0-2be6-429c-ba74-145d33079e44" providerId="ADAL" clId="{B3A0BCB2-68BC-489D-99D7-915C52424C2B}" dt="2022-12-12T09:58:14.717" v="1" actId="478"/>
          <ac:spMkLst>
            <pc:docMk/>
            <pc:sldMk cId="0" sldId="268"/>
            <ac:spMk id="36" creationId="{A885103A-E048-3CE4-FD89-C76A31C7BAC3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38" creationId="{D71D816E-1A39-5B62-4461-EA424E909BDC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39" creationId="{84B6ED6C-756F-F862-E65A-782E57CF7CF6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40" creationId="{F4F1B67D-30F5-D106-540C-9DB799D30F09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41" creationId="{A7DC653A-9013-92A1-F870-23D60EEC38CB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42" creationId="{03F64C12-F13B-B4A1-0E93-A4539EE6043C}"/>
          </ac:spMkLst>
        </pc:spChg>
        <pc:spChg chg="del">
          <ac:chgData name="Daniel Gallichan" userId="273b4ad0-2be6-429c-ba74-145d33079e44" providerId="ADAL" clId="{B3A0BCB2-68BC-489D-99D7-915C52424C2B}" dt="2022-12-12T09:58:12.331" v="0" actId="478"/>
          <ac:spMkLst>
            <pc:docMk/>
            <pc:sldMk cId="0" sldId="268"/>
            <ac:spMk id="43" creationId="{C9EA5F4C-48A2-5460-BA40-C738E57592D6}"/>
          </ac:spMkLst>
        </pc:spChg>
        <pc:spChg chg="del">
          <ac:chgData name="Daniel Gallichan" userId="273b4ad0-2be6-429c-ba74-145d33079e44" providerId="ADAL" clId="{B3A0BCB2-68BC-489D-99D7-915C52424C2B}" dt="2022-12-12T09:58:19.470" v="2" actId="478"/>
          <ac:spMkLst>
            <pc:docMk/>
            <pc:sldMk cId="0" sldId="268"/>
            <ac:spMk id="44" creationId="{6EA40C86-DB81-1870-197F-F4E086DB93B1}"/>
          </ac:spMkLst>
        </pc:spChg>
        <pc:spChg chg="mod topLvl">
          <ac:chgData name="Daniel Gallichan" userId="273b4ad0-2be6-429c-ba74-145d33079e44" providerId="ADAL" clId="{B3A0BCB2-68BC-489D-99D7-915C52424C2B}" dt="2022-12-12T09:58:49.282" v="4" actId="165"/>
          <ac:spMkLst>
            <pc:docMk/>
            <pc:sldMk cId="0" sldId="268"/>
            <ac:spMk id="217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49.282" v="4" actId="165"/>
          <ac:spMkLst>
            <pc:docMk/>
            <pc:sldMk cId="0" sldId="268"/>
            <ac:spMk id="219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49.282" v="4" actId="165"/>
          <ac:spMkLst>
            <pc:docMk/>
            <pc:sldMk cId="0" sldId="268"/>
            <ac:spMk id="221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49.282" v="4" actId="165"/>
          <ac:spMkLst>
            <pc:docMk/>
            <pc:sldMk cId="0" sldId="268"/>
            <ac:spMk id="223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49.282" v="4" actId="165"/>
          <ac:spMkLst>
            <pc:docMk/>
            <pc:sldMk cId="0" sldId="268"/>
            <ac:spMk id="225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49.282" v="4" actId="165"/>
          <ac:spMkLst>
            <pc:docMk/>
            <pc:sldMk cId="0" sldId="268"/>
            <ac:spMk id="227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49.282" v="4" actId="165"/>
          <ac:spMkLst>
            <pc:docMk/>
            <pc:sldMk cId="0" sldId="268"/>
            <ac:spMk id="229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37.927" v="3" actId="165"/>
          <ac:spMkLst>
            <pc:docMk/>
            <pc:sldMk cId="0" sldId="268"/>
            <ac:spMk id="233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37.927" v="3" actId="165"/>
          <ac:spMkLst>
            <pc:docMk/>
            <pc:sldMk cId="0" sldId="268"/>
            <ac:spMk id="234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37.927" v="3" actId="165"/>
          <ac:spMkLst>
            <pc:docMk/>
            <pc:sldMk cId="0" sldId="268"/>
            <ac:spMk id="235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37.927" v="3" actId="165"/>
          <ac:spMkLst>
            <pc:docMk/>
            <pc:sldMk cId="0" sldId="268"/>
            <ac:spMk id="240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37.927" v="3" actId="165"/>
          <ac:spMkLst>
            <pc:docMk/>
            <pc:sldMk cId="0" sldId="268"/>
            <ac:spMk id="241" creationId="{00000000-0000-0000-0000-000000000000}"/>
          </ac:spMkLst>
        </pc:spChg>
        <pc:spChg chg="mod topLvl">
          <ac:chgData name="Daniel Gallichan" userId="273b4ad0-2be6-429c-ba74-145d33079e44" providerId="ADAL" clId="{B3A0BCB2-68BC-489D-99D7-915C52424C2B}" dt="2022-12-12T09:58:37.927" v="3" actId="165"/>
          <ac:spMkLst>
            <pc:docMk/>
            <pc:sldMk cId="0" sldId="268"/>
            <ac:spMk id="242" creationId="{00000000-0000-0000-0000-000000000000}"/>
          </ac:spMkLst>
        </pc:spChg>
        <pc:grpChg chg="del">
          <ac:chgData name="Daniel Gallichan" userId="273b4ad0-2be6-429c-ba74-145d33079e44" providerId="ADAL" clId="{B3A0BCB2-68BC-489D-99D7-915C52424C2B}" dt="2022-12-12T09:58:49.282" v="4" actId="165"/>
          <ac:grpSpMkLst>
            <pc:docMk/>
            <pc:sldMk cId="0" sldId="268"/>
            <ac:grpSpMk id="215" creationId="{00000000-0000-0000-0000-000000000000}"/>
          </ac:grpSpMkLst>
        </pc:grpChg>
        <pc:grpChg chg="del">
          <ac:chgData name="Daniel Gallichan" userId="273b4ad0-2be6-429c-ba74-145d33079e44" providerId="ADAL" clId="{B3A0BCB2-68BC-489D-99D7-915C52424C2B}" dt="2022-12-12T09:58:37.927" v="3" actId="165"/>
          <ac:grpSpMkLst>
            <pc:docMk/>
            <pc:sldMk cId="0" sldId="268"/>
            <ac:grpSpMk id="232" creationId="{00000000-0000-0000-0000-000000000000}"/>
          </ac:grpSpMkLst>
        </pc:grpChg>
        <pc:picChg chg="mod topLvl">
          <ac:chgData name="Daniel Gallichan" userId="273b4ad0-2be6-429c-ba74-145d33079e44" providerId="ADAL" clId="{B3A0BCB2-68BC-489D-99D7-915C52424C2B}" dt="2022-12-12T09:58:49.282" v="4" actId="165"/>
          <ac:picMkLst>
            <pc:docMk/>
            <pc:sldMk cId="0" sldId="268"/>
            <ac:picMk id="216" creationId="{00000000-0000-0000-0000-000000000000}"/>
          </ac:picMkLst>
        </pc:picChg>
        <pc:picChg chg="mod topLvl">
          <ac:chgData name="Daniel Gallichan" userId="273b4ad0-2be6-429c-ba74-145d33079e44" providerId="ADAL" clId="{B3A0BCB2-68BC-489D-99D7-915C52424C2B}" dt="2022-12-12T09:58:37.927" v="3" actId="165"/>
          <ac:picMkLst>
            <pc:docMk/>
            <pc:sldMk cId="0" sldId="268"/>
            <ac:picMk id="236" creationId="{00000000-0000-0000-0000-000000000000}"/>
          </ac:picMkLst>
        </pc:picChg>
        <pc:cxnChg chg="mod topLvl">
          <ac:chgData name="Daniel Gallichan" userId="273b4ad0-2be6-429c-ba74-145d33079e44" providerId="ADAL" clId="{B3A0BCB2-68BC-489D-99D7-915C52424C2B}" dt="2022-12-12T09:58:49.282" v="4" actId="165"/>
          <ac:cxnSpMkLst>
            <pc:docMk/>
            <pc:sldMk cId="0" sldId="268"/>
            <ac:cxnSpMk id="218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49.282" v="4" actId="165"/>
          <ac:cxnSpMkLst>
            <pc:docMk/>
            <pc:sldMk cId="0" sldId="268"/>
            <ac:cxnSpMk id="220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49.282" v="4" actId="165"/>
          <ac:cxnSpMkLst>
            <pc:docMk/>
            <pc:sldMk cId="0" sldId="268"/>
            <ac:cxnSpMk id="222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49.282" v="4" actId="165"/>
          <ac:cxnSpMkLst>
            <pc:docMk/>
            <pc:sldMk cId="0" sldId="268"/>
            <ac:cxnSpMk id="224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49.282" v="4" actId="165"/>
          <ac:cxnSpMkLst>
            <pc:docMk/>
            <pc:sldMk cId="0" sldId="268"/>
            <ac:cxnSpMk id="226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49.282" v="4" actId="165"/>
          <ac:cxnSpMkLst>
            <pc:docMk/>
            <pc:sldMk cId="0" sldId="268"/>
            <ac:cxnSpMk id="228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49.282" v="4" actId="165"/>
          <ac:cxnSpMkLst>
            <pc:docMk/>
            <pc:sldMk cId="0" sldId="268"/>
            <ac:cxnSpMk id="230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37.927" v="3" actId="165"/>
          <ac:cxnSpMkLst>
            <pc:docMk/>
            <pc:sldMk cId="0" sldId="268"/>
            <ac:cxnSpMk id="237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37.927" v="3" actId="165"/>
          <ac:cxnSpMkLst>
            <pc:docMk/>
            <pc:sldMk cId="0" sldId="268"/>
            <ac:cxnSpMk id="238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37.927" v="3" actId="165"/>
          <ac:cxnSpMkLst>
            <pc:docMk/>
            <pc:sldMk cId="0" sldId="268"/>
            <ac:cxnSpMk id="239" creationId="{00000000-0000-0000-0000-000000000000}"/>
          </ac:cxnSpMkLst>
        </pc:cxnChg>
        <pc:cxnChg chg="mod topLvl">
          <ac:chgData name="Daniel Gallichan" userId="273b4ad0-2be6-429c-ba74-145d33079e44" providerId="ADAL" clId="{B3A0BCB2-68BC-489D-99D7-915C52424C2B}" dt="2022-12-12T09:58:37.927" v="3" actId="165"/>
          <ac:cxnSpMkLst>
            <pc:docMk/>
            <pc:sldMk cId="0" sldId="268"/>
            <ac:cxnSpMk id="243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bf5771ff0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bf5771ff0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89007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dirty="0"/>
              <a:t>Video source - https://youtu.be/UT35ODxvmS0</a:t>
            </a:r>
          </a:p>
        </p:txBody>
      </p:sp>
    </p:spTree>
    <p:extLst>
      <p:ext uri="{BB962C8B-B14F-4D97-AF65-F5344CB8AC3E}">
        <p14:creationId xmlns:p14="http://schemas.microsoft.com/office/powerpoint/2010/main" val="3941400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3f5a1022c1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13f5a1022c1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3bf5771ff0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3bf5771ff0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61693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bf5771ff0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bf5771ff0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5453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390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1" r:id="rId9"/>
    <p:sldLayoutId id="2147483662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UT35ODxvmS0?feature=oembed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Prosiect micro:bit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Gwers 2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"/>
          <p:cNvSpPr txBox="1">
            <a:spLocks noGrp="1"/>
          </p:cNvSpPr>
          <p:nvPr>
            <p:ph type="title"/>
          </p:nvPr>
        </p:nvSpPr>
        <p:spPr>
          <a:xfrm>
            <a:off x="131975" y="333963"/>
            <a:ext cx="8541825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Nawr mae hy’n tro chi!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9"/>
          <p:cNvSpPr txBox="1"/>
          <p:nvPr/>
        </p:nvSpPr>
        <p:spPr>
          <a:xfrm>
            <a:off x="425702" y="1510803"/>
            <a:ext cx="8248098" cy="313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600" dirty="0"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Mewn parau, cynnal arbrofion eich hun I ffeindio allan beth sydd yn digwydd os ydych chi yn newid yr ddwy</a:t>
            </a:r>
            <a:r>
              <a:rPr lang="en-GB" sz="1600" b="1" dirty="0"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 newidyn </a:t>
            </a:r>
            <a:r>
              <a:rPr lang="en-GB" sz="1600" dirty="0"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(‘triggerLevel’ a ‘amser marw’)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Yn gyntaf bydd chi angen I lwytho’r code trawsyrrydd ar un o eich microbitau – Gadewch I ni wneud hynny nawr! 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22860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dirty="0"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Mynd i </a:t>
            </a:r>
            <a:r>
              <a:rPr lang="en-GB" sz="1600" b="1" dirty="0"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bit.ly/microtransmit</a:t>
            </a:r>
            <a:endParaRPr sz="16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 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0"/>
          <p:cNvSpPr txBox="1">
            <a:spLocks noGrp="1"/>
          </p:cNvSpPr>
          <p:nvPr>
            <p:ph type="title"/>
          </p:nvPr>
        </p:nvSpPr>
        <p:spPr>
          <a:xfrm>
            <a:off x="120580" y="333963"/>
            <a:ext cx="855322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Nawr mae hy’n tro chi!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90" name="Google Shape;29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2215" y="2925084"/>
            <a:ext cx="3783051" cy="1838976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0"/>
          <p:cNvSpPr txBox="1"/>
          <p:nvPr/>
        </p:nvSpPr>
        <p:spPr>
          <a:xfrm>
            <a:off x="337400" y="1602816"/>
            <a:ext cx="83364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oboto"/>
                <a:ea typeface="Roboto"/>
                <a:cs typeface="Roboto"/>
                <a:sym typeface="Roboto"/>
              </a:rPr>
              <a:t>Cyn </a:t>
            </a: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I</a:t>
            </a:r>
            <a:r>
              <a:rPr lang="en" dirty="0">
                <a:latin typeface="Roboto"/>
                <a:ea typeface="Roboto"/>
                <a:cs typeface="Roboto"/>
                <a:sym typeface="Roboto"/>
              </a:rPr>
              <a:t> chi ‘flasho’ eich ‘micro:bit’ gyda’r code, sicrhau bod chi yn setio eich rhif grwp eich hun yma!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37EAC55-0332-D1B5-3738-C89D3DCCC67B}"/>
              </a:ext>
            </a:extLst>
          </p:cNvPr>
          <p:cNvCxnSpPr/>
          <p:nvPr/>
        </p:nvCxnSpPr>
        <p:spPr>
          <a:xfrm flipH="1">
            <a:off x="4003040" y="2002895"/>
            <a:ext cx="3129280" cy="13499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874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7297" y="1422185"/>
            <a:ext cx="5989405" cy="35455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B78B95D-EBCE-993B-47E6-262543B46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40" y="346627"/>
            <a:ext cx="8751938" cy="6237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Roboto"/>
                <a:ea typeface="Roboto"/>
                <a:cs typeface="Roboto"/>
                <a:sym typeface="Roboto"/>
              </a:rPr>
              <a:t>Nawr gallwn ni rhoi y cod y derbyniwr ar y ail micro:bit</a:t>
            </a:r>
            <a:br>
              <a:rPr lang="en-GB" dirty="0">
                <a:latin typeface="Roboto"/>
                <a:ea typeface="Roboto"/>
                <a:cs typeface="Roboto"/>
                <a:sym typeface="Roboto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7BFDE8-1D6D-E157-A1EC-5DC5BD079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84" y="298537"/>
            <a:ext cx="8731841" cy="623700"/>
          </a:xfrm>
        </p:spPr>
        <p:txBody>
          <a:bodyPr/>
          <a:lstStyle/>
          <a:p>
            <a:r>
              <a:rPr lang="en-US" dirty="0"/>
              <a:t>Sialens!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36376B-E6F2-BAF4-245D-1D9242F81ADD}"/>
              </a:ext>
            </a:extLst>
          </p:cNvPr>
          <p:cNvSpPr txBox="1"/>
          <p:nvPr/>
        </p:nvSpPr>
        <p:spPr>
          <a:xfrm>
            <a:off x="451225" y="1771531"/>
            <a:ext cx="827621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Golygwch yr code gan newid y ‘triggerLevel’  ac yr ‘deadTimw_ms’ I weld beth sydd yn digwydd pan chi’n cerdded!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Gwella y cyfrif cam gan golygu y ‘triggerCounter’ am cyfri y nifer o gamau.</a:t>
            </a:r>
            <a:endParaRPr lang="en-US" sz="20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Creu unrhyw newidion I’r cyfrif cam bod chi yn meddwl gall gwella y perfformiad</a:t>
            </a:r>
            <a:endParaRPr lang="en-US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605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 Sut gall y swyddogaeth acceleromedr o micro:bit BBC cael ei ddefnyddio?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Defnyddio’r swyddogaeth acceleromedr  o’r micro:bit BBC I greu cam rhifydd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829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Sut gall y acceleromedr pwrpasu o micro:bit BBC cael ei ddefnyddio?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 fontScale="92500" lnSpcReduction="10000"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Diffinio beth yw acceleromedr </a:t>
            </a:r>
          </a:p>
          <a:p>
            <a:pPr marL="146050" indent="0" algn="ctr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 data yn ei ddal gan defnyddio acceleromedr</a:t>
            </a:r>
          </a:p>
          <a:p>
            <a:pPr marL="146050" indent="0" algn="ctr">
              <a:buNone/>
            </a:pP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Defnyddio’r swyddogaeth acceleromedr o’r micro:bit BBC I greu cam rhifydd</a:t>
            </a:r>
          </a:p>
        </p:txBody>
      </p:sp>
    </p:spTree>
    <p:extLst>
      <p:ext uri="{BB962C8B-B14F-4D97-AF65-F5344CB8AC3E}">
        <p14:creationId xmlns:p14="http://schemas.microsoft.com/office/powerpoint/2010/main" val="3723732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25"/>
          <p:cNvGrpSpPr/>
          <p:nvPr/>
        </p:nvGrpSpPr>
        <p:grpSpPr>
          <a:xfrm>
            <a:off x="2169849" y="2418874"/>
            <a:ext cx="4804302" cy="2685587"/>
            <a:chOff x="3670276" y="-116478"/>
            <a:chExt cx="5742781" cy="3215942"/>
          </a:xfrm>
        </p:grpSpPr>
        <p:pic>
          <p:nvPicPr>
            <p:cNvPr id="216" name="Google Shape;216;p2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163826" y="726051"/>
              <a:ext cx="3303769" cy="21852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7" name="Google Shape;217;p25"/>
            <p:cNvSpPr txBox="1"/>
            <p:nvPr/>
          </p:nvSpPr>
          <p:spPr>
            <a:xfrm>
              <a:off x="6251250" y="-116478"/>
              <a:ext cx="1273949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P</a:t>
              </a: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ort USB 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18" name="Google Shape;218;p25"/>
            <p:cNvCxnSpPr>
              <a:cxnSpLocks/>
              <a:endCxn id="216" idx="0"/>
            </p:cNvCxnSpPr>
            <p:nvPr/>
          </p:nvCxnSpPr>
          <p:spPr>
            <a:xfrm>
              <a:off x="6812110" y="364552"/>
              <a:ext cx="3600" cy="361499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19" name="Google Shape;219;p25"/>
            <p:cNvSpPr txBox="1"/>
            <p:nvPr/>
          </p:nvSpPr>
          <p:spPr>
            <a:xfrm>
              <a:off x="4231999" y="345325"/>
              <a:ext cx="1636002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Bluetooth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0" name="Google Shape;220;p25"/>
            <p:cNvCxnSpPr/>
            <p:nvPr/>
          </p:nvCxnSpPr>
          <p:spPr>
            <a:xfrm>
              <a:off x="5373500" y="605175"/>
              <a:ext cx="381900" cy="3585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1" name="Google Shape;221;p25"/>
            <p:cNvSpPr txBox="1"/>
            <p:nvPr/>
          </p:nvSpPr>
          <p:spPr>
            <a:xfrm>
              <a:off x="4231998" y="1988000"/>
              <a:ext cx="1166476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Cwmpass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2" name="Google Shape;222;p25"/>
            <p:cNvCxnSpPr>
              <a:cxnSpLocks/>
              <a:stCxn id="221" idx="3"/>
            </p:cNvCxnSpPr>
            <p:nvPr/>
          </p:nvCxnSpPr>
          <p:spPr>
            <a:xfrm flipV="1">
              <a:off x="5398474" y="2049501"/>
              <a:ext cx="471900" cy="178043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3" name="Google Shape;223;p25"/>
            <p:cNvSpPr txBox="1"/>
            <p:nvPr/>
          </p:nvSpPr>
          <p:spPr>
            <a:xfrm>
              <a:off x="7525201" y="150200"/>
              <a:ext cx="1741730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B</a:t>
              </a: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otwn ailosod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4" name="Google Shape;224;p25"/>
            <p:cNvCxnSpPr>
              <a:cxnSpLocks/>
              <a:stCxn id="223" idx="1"/>
            </p:cNvCxnSpPr>
            <p:nvPr/>
          </p:nvCxnSpPr>
          <p:spPr>
            <a:xfrm flipH="1">
              <a:off x="7318200" y="389744"/>
              <a:ext cx="207001" cy="573756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5" name="Google Shape;225;p25"/>
            <p:cNvSpPr txBox="1"/>
            <p:nvPr/>
          </p:nvSpPr>
          <p:spPr>
            <a:xfrm>
              <a:off x="8117057" y="1059449"/>
              <a:ext cx="1296000" cy="7370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Cysylltydd batri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6" name="Google Shape;226;p25"/>
            <p:cNvCxnSpPr/>
            <p:nvPr/>
          </p:nvCxnSpPr>
          <p:spPr>
            <a:xfrm rot="10800000">
              <a:off x="7799925" y="1171950"/>
              <a:ext cx="260400" cy="1953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7" name="Google Shape;227;p25"/>
            <p:cNvSpPr txBox="1"/>
            <p:nvPr/>
          </p:nvSpPr>
          <p:spPr>
            <a:xfrm>
              <a:off x="3989074" y="1348331"/>
              <a:ext cx="1538924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Prosesydd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8" name="Google Shape;228;p25"/>
            <p:cNvCxnSpPr/>
            <p:nvPr/>
          </p:nvCxnSpPr>
          <p:spPr>
            <a:xfrm rot="10800000" flipH="1">
              <a:off x="5257750" y="1328100"/>
              <a:ext cx="693000" cy="2328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29" name="Google Shape;229;p25"/>
            <p:cNvSpPr txBox="1"/>
            <p:nvPr/>
          </p:nvSpPr>
          <p:spPr>
            <a:xfrm>
              <a:off x="3670276" y="2620377"/>
              <a:ext cx="1950910" cy="4790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Acceleromedr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30" name="Google Shape;230;p25"/>
            <p:cNvCxnSpPr/>
            <p:nvPr/>
          </p:nvCxnSpPr>
          <p:spPr>
            <a:xfrm rot="10800000" flipH="1">
              <a:off x="5221625" y="2313675"/>
              <a:ext cx="494400" cy="3948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232" name="Google Shape;232;p25"/>
          <p:cNvGrpSpPr/>
          <p:nvPr/>
        </p:nvGrpSpPr>
        <p:grpSpPr>
          <a:xfrm>
            <a:off x="2841780" y="715150"/>
            <a:ext cx="5090701" cy="1662040"/>
            <a:chOff x="-530191" y="772700"/>
            <a:chExt cx="7089121" cy="2098836"/>
          </a:xfrm>
        </p:grpSpPr>
        <p:sp>
          <p:nvSpPr>
            <p:cNvPr id="233" name="Google Shape;233;p25"/>
            <p:cNvSpPr txBox="1"/>
            <p:nvPr/>
          </p:nvSpPr>
          <p:spPr>
            <a:xfrm>
              <a:off x="-530191" y="1052600"/>
              <a:ext cx="1420890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Botwn A 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4" name="Google Shape;234;p25"/>
            <p:cNvSpPr txBox="1"/>
            <p:nvPr/>
          </p:nvSpPr>
          <p:spPr>
            <a:xfrm>
              <a:off x="3558929" y="891105"/>
              <a:ext cx="3000001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</a:rPr>
                <a:t>Botwn B</a:t>
              </a:r>
              <a:endParaRPr dirty="0">
                <a:solidFill>
                  <a:schemeClr val="lt1"/>
                </a:solidFill>
              </a:endParaRPr>
            </a:p>
          </p:txBody>
        </p:sp>
        <p:sp>
          <p:nvSpPr>
            <p:cNvPr id="235" name="Google Shape;235;p25"/>
            <p:cNvSpPr txBox="1"/>
            <p:nvPr/>
          </p:nvSpPr>
          <p:spPr>
            <a:xfrm>
              <a:off x="3462181" y="1828827"/>
              <a:ext cx="1416236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Sgrin LED 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pic>
          <p:nvPicPr>
            <p:cNvPr id="236" name="Google Shape;236;p2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71400" y="772700"/>
              <a:ext cx="2475323" cy="202767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37" name="Google Shape;237;p25"/>
            <p:cNvCxnSpPr/>
            <p:nvPr/>
          </p:nvCxnSpPr>
          <p:spPr>
            <a:xfrm>
              <a:off x="648300" y="1295888"/>
              <a:ext cx="601800" cy="4491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38" name="Google Shape;238;p25"/>
            <p:cNvCxnSpPr/>
            <p:nvPr/>
          </p:nvCxnSpPr>
          <p:spPr>
            <a:xfrm flipH="1">
              <a:off x="3138087" y="1292586"/>
              <a:ext cx="458700" cy="4263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39" name="Google Shape;239;p25"/>
            <p:cNvCxnSpPr/>
            <p:nvPr/>
          </p:nvCxnSpPr>
          <p:spPr>
            <a:xfrm flipH="1">
              <a:off x="2557850" y="2084125"/>
              <a:ext cx="808800" cy="99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40" name="Google Shape;240;p25"/>
            <p:cNvSpPr/>
            <p:nvPr/>
          </p:nvSpPr>
          <p:spPr>
            <a:xfrm>
              <a:off x="1695125" y="1335375"/>
              <a:ext cx="1017000" cy="1034700"/>
            </a:xfrm>
            <a:prstGeom prst="rect">
              <a:avLst/>
            </a:prstGeom>
            <a:noFill/>
            <a:ln w="28575" cap="flat" cmpd="sng">
              <a:solidFill>
                <a:srgbClr val="D8334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1" name="Google Shape;241;p25"/>
            <p:cNvSpPr txBox="1"/>
            <p:nvPr/>
          </p:nvSpPr>
          <p:spPr>
            <a:xfrm>
              <a:off x="-81278" y="2366313"/>
              <a:ext cx="1420890" cy="5052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Piniau</a:t>
              </a:r>
              <a:endParaRPr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2" name="Google Shape;242;p25"/>
            <p:cNvSpPr/>
            <p:nvPr/>
          </p:nvSpPr>
          <p:spPr>
            <a:xfrm>
              <a:off x="971550" y="2313675"/>
              <a:ext cx="2475300" cy="505500"/>
            </a:xfrm>
            <a:prstGeom prst="rect">
              <a:avLst/>
            </a:prstGeom>
            <a:noFill/>
            <a:ln w="28575" cap="flat" cmpd="sng">
              <a:solidFill>
                <a:srgbClr val="D8334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243" name="Google Shape;243;p25"/>
            <p:cNvCxnSpPr>
              <a:endCxn id="242" idx="1"/>
            </p:cNvCxnSpPr>
            <p:nvPr/>
          </p:nvCxnSpPr>
          <p:spPr>
            <a:xfrm rot="10800000" flipH="1">
              <a:off x="716250" y="2566425"/>
              <a:ext cx="255300" cy="24900"/>
            </a:xfrm>
            <a:prstGeom prst="straightConnector1">
              <a:avLst/>
            </a:prstGeom>
            <a:noFill/>
            <a:ln w="28575" cap="flat" cmpd="sng">
              <a:solidFill>
                <a:srgbClr val="FFFE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885" y="33046"/>
            <a:ext cx="6092761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>
                <a:latin typeface="Roboto"/>
                <a:ea typeface="Roboto"/>
                <a:cs typeface="Roboto"/>
                <a:sym typeface="Roboto"/>
              </a:rPr>
              <a:t>Cydrannau BBC micro:bit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Sut gall y acceleromedr pwrpasu o micro: bit BBC cael ei ddefnyddio?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 fontScale="92500" lnSpcReduction="10000"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Diffinio beth yw acceleromedr </a:t>
            </a:r>
          </a:p>
          <a:p>
            <a:pPr marL="146050" indent="0" algn="ctr">
              <a:buNone/>
            </a:pPr>
            <a:endParaRPr lang="en-GB" sz="1600" dirty="0">
              <a:solidFill>
                <a:srgbClr val="00B050"/>
              </a:solidFill>
            </a:endParaRPr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 data yn ei ddal gan defnyddio acceleromedr</a:t>
            </a:r>
          </a:p>
          <a:p>
            <a:pPr marL="146050" indent="0" algn="ctr">
              <a:buNone/>
            </a:pPr>
            <a:endParaRPr lang="en-GB" sz="1600" dirty="0"/>
          </a:p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Defnyddio’r swyddogaeth acceleromedr o’r micro:bit BBC I greu cam rhifydd</a:t>
            </a: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39385B-2ABE-59AD-8877-3B9F01977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352925"/>
            <a:ext cx="9144000" cy="790575"/>
          </a:xfrm>
        </p:spPr>
        <p:txBody>
          <a:bodyPr>
            <a:normAutofit/>
          </a:bodyPr>
          <a:lstStyle/>
          <a:p>
            <a:pPr marL="146050" indent="0" algn="ctr"/>
            <a:r>
              <a:rPr lang="en-GB" sz="1500" dirty="0">
                <a:solidFill>
                  <a:srgbClr val="00B050"/>
                </a:solidFill>
              </a:rPr>
              <a:t>Stop Dysgu 1 – </a:t>
            </a:r>
            <a:r>
              <a:rPr lang="en-GB" sz="1600" dirty="0">
                <a:solidFill>
                  <a:srgbClr val="00B050"/>
                </a:solidFill>
              </a:rPr>
              <a:t>Diffinio beth yw acceleromedr </a:t>
            </a:r>
          </a:p>
          <a:p>
            <a:pPr marL="146050" indent="0" algn="ctr"/>
            <a:endParaRPr lang="en-US" sz="1000" dirty="0"/>
          </a:p>
        </p:txBody>
      </p:sp>
      <p:pic>
        <p:nvPicPr>
          <p:cNvPr id="4" name="Online Media 3" descr="micro:bit accelerometer">
            <a:hlinkClick r:id="" action="ppaction://media"/>
            <a:extLst>
              <a:ext uri="{FF2B5EF4-FFF2-40B4-BE49-F238E27FC236}">
                <a16:creationId xmlns:a16="http://schemas.microsoft.com/office/drawing/2014/main" id="{C8D0F810-EAF4-BAF7-3E66-7CDD2F9A125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18362" y="162984"/>
            <a:ext cx="7107275" cy="401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84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 y acceleromedr pwrpasu o micro: bit BBC cael ei ddefnyddio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 Dadansoddi sut mae data yn ei ddal gan defnyddio acceleromedr</a:t>
            </a:r>
          </a:p>
          <a:p>
            <a:pPr marL="146050" lvl="0" indent="0" algn="ctr">
              <a:buNone/>
            </a:pPr>
            <a:endParaRPr lang="en-GB" sz="1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070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94268" y="316475"/>
            <a:ext cx="8023757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 dirty="0">
                <a:latin typeface="Roboto"/>
                <a:ea typeface="Roboto"/>
                <a:cs typeface="Roboto"/>
                <a:sym typeface="Roboto"/>
              </a:rPr>
              <a:t>Gallwn ni creu cyfrif cam?</a:t>
            </a:r>
            <a:endParaRPr sz="2500" i="1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7" name="Google Shape;137;p6"/>
          <p:cNvPicPr preferRelativeResize="0"/>
          <p:nvPr/>
        </p:nvPicPr>
        <p:blipFill rotWithShape="1">
          <a:blip r:embed="rId3">
            <a:alphaModFix/>
          </a:blip>
          <a:srcRect l="34141"/>
          <a:stretch/>
        </p:blipFill>
        <p:spPr>
          <a:xfrm>
            <a:off x="534925" y="1991550"/>
            <a:ext cx="4246476" cy="1291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6"/>
          <p:cNvSpPr txBox="1"/>
          <p:nvPr/>
        </p:nvSpPr>
        <p:spPr>
          <a:xfrm>
            <a:off x="1069850" y="1374788"/>
            <a:ext cx="79830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Camau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39" name="Google Shape;139;p6"/>
          <p:cNvCxnSpPr/>
          <p:nvPr/>
        </p:nvCxnSpPr>
        <p:spPr>
          <a:xfrm flipH="1">
            <a:off x="724100" y="1728225"/>
            <a:ext cx="469200" cy="96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" name="Google Shape;140;p6"/>
          <p:cNvCxnSpPr>
            <a:cxnSpLocks/>
            <a:stCxn id="138" idx="2"/>
          </p:cNvCxnSpPr>
          <p:nvPr/>
        </p:nvCxnSpPr>
        <p:spPr>
          <a:xfrm flipH="1">
            <a:off x="1111100" y="1774867"/>
            <a:ext cx="357900" cy="66102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" name="Google Shape;141;p6"/>
          <p:cNvCxnSpPr/>
          <p:nvPr/>
        </p:nvCxnSpPr>
        <p:spPr>
          <a:xfrm flipH="1">
            <a:off x="1491713" y="1748925"/>
            <a:ext cx="41100" cy="92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2" name="Google Shape;142;p6"/>
          <p:cNvCxnSpPr/>
          <p:nvPr/>
        </p:nvCxnSpPr>
        <p:spPr>
          <a:xfrm>
            <a:off x="1629650" y="1752975"/>
            <a:ext cx="238500" cy="40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3" name="Google Shape;143;p6"/>
          <p:cNvCxnSpPr/>
          <p:nvPr/>
        </p:nvCxnSpPr>
        <p:spPr>
          <a:xfrm>
            <a:off x="1719950" y="1669350"/>
            <a:ext cx="584400" cy="93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6"/>
          <p:cNvCxnSpPr/>
          <p:nvPr/>
        </p:nvCxnSpPr>
        <p:spPr>
          <a:xfrm>
            <a:off x="1757475" y="1592900"/>
            <a:ext cx="917100" cy="83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5" name="Google Shape;145;p6"/>
          <p:cNvSpPr txBox="1"/>
          <p:nvPr/>
        </p:nvSpPr>
        <p:spPr>
          <a:xfrm>
            <a:off x="5139525" y="2691222"/>
            <a:ext cx="37239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Mae’r gwerth gwaelodlin pan ni ddim yn symud o gwbl yn 1000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6" name="Google Shape;146;p6"/>
          <p:cNvCxnSpPr>
            <a:endCxn id="145" idx="1"/>
          </p:cNvCxnSpPr>
          <p:nvPr/>
        </p:nvCxnSpPr>
        <p:spPr>
          <a:xfrm>
            <a:off x="4781325" y="2922222"/>
            <a:ext cx="358200" cy="7676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7" name="Google Shape;147;p6"/>
          <p:cNvSpPr txBox="1"/>
          <p:nvPr/>
        </p:nvSpPr>
        <p:spPr>
          <a:xfrm>
            <a:off x="5209625" y="1702547"/>
            <a:ext cx="37239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Mae’r rhif yma yn dangos y gwerth uchaf sydd wedi cael ei recordio more belled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8" name="Google Shape;148;p6"/>
          <p:cNvSpPr txBox="1"/>
          <p:nvPr/>
        </p:nvSpPr>
        <p:spPr>
          <a:xfrm>
            <a:off x="5255025" y="3739522"/>
            <a:ext cx="37239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Mae’r rhif yn ddangos y gwerth lleiaf sydd wedi ei recordio more belled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9" name="Google Shape;149;p6"/>
          <p:cNvCxnSpPr/>
          <p:nvPr/>
        </p:nvCxnSpPr>
        <p:spPr>
          <a:xfrm>
            <a:off x="4633275" y="3234225"/>
            <a:ext cx="621900" cy="71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6"/>
          <p:cNvCxnSpPr>
            <a:cxnSpLocks/>
            <a:endCxn id="147" idx="1"/>
          </p:cNvCxnSpPr>
          <p:nvPr/>
        </p:nvCxnSpPr>
        <p:spPr>
          <a:xfrm flipV="1">
            <a:off x="4707363" y="2010309"/>
            <a:ext cx="502262" cy="13202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1" name="Google Shape;151;p6"/>
          <p:cNvSpPr txBox="1"/>
          <p:nvPr/>
        </p:nvSpPr>
        <p:spPr>
          <a:xfrm>
            <a:off x="387350" y="3461777"/>
            <a:ext cx="3723900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Mae yna eitha tipyn o amrhywiaeth yn y uchder o’r uchafbwyntiau gan fod y gwerth uchel ond yn parhau am amser byr – ac mae hy’n ddim pob amser yn cael ei recordio gan dyfeisiau ni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145" grpId="0"/>
      <p:bldP spid="147" grpId="0"/>
      <p:bldP spid="148" grpId="0"/>
      <p:bldP spid="1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"/>
          <p:cNvSpPr txBox="1">
            <a:spLocks noGrp="1"/>
          </p:cNvSpPr>
          <p:nvPr>
            <p:ph type="title"/>
          </p:nvPr>
        </p:nvSpPr>
        <p:spPr>
          <a:xfrm>
            <a:off x="94268" y="316475"/>
            <a:ext cx="8023757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 dirty="0">
                <a:latin typeface="Roboto"/>
                <a:ea typeface="Roboto"/>
                <a:cs typeface="Roboto"/>
                <a:sym typeface="Roboto"/>
              </a:rPr>
              <a:t>Sut gallwn ni creu cyfrif cam?</a:t>
            </a:r>
            <a:endParaRPr sz="250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8" name="Google Shape;15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9425" y="1496638"/>
            <a:ext cx="5167700" cy="215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7"/>
          <p:cNvSpPr txBox="1"/>
          <p:nvPr/>
        </p:nvSpPr>
        <p:spPr>
          <a:xfrm>
            <a:off x="351750" y="3817425"/>
            <a:ext cx="8440500" cy="1261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Yma mae’r cyfrif cam yn edrych fel ei bod yn gweithio’n iawn, ond ddim yn perffaith – gallwn ni gweld bod ond rhai cam ddim wedi ei recordio ar y cam gan ei fod nhw ddim yn digon uchel I ysgogi y ‘trigger’.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Gallwn ni cywiro y ‘triggerLevel’ I weld os gallwn ni ffeindio gwerth sydd yn mwy dibynadwy am ein camau ein hun.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3f5a1022c1_0_21"/>
          <p:cNvSpPr txBox="1">
            <a:spLocks noGrp="1"/>
          </p:cNvSpPr>
          <p:nvPr>
            <p:ph type="title"/>
          </p:nvPr>
        </p:nvSpPr>
        <p:spPr>
          <a:xfrm>
            <a:off x="113122" y="316475"/>
            <a:ext cx="8004903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500" dirty="0">
                <a:latin typeface="Roboto"/>
                <a:ea typeface="Roboto"/>
                <a:cs typeface="Roboto"/>
                <a:sym typeface="Roboto"/>
              </a:rPr>
              <a:t>Sut gallwn ni creu cyfrif cam?</a:t>
            </a:r>
            <a:endParaRPr sz="2500" i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6" name="Google Shape;166;g13f5a1022c1_0_21"/>
          <p:cNvSpPr txBox="1"/>
          <p:nvPr/>
        </p:nvSpPr>
        <p:spPr>
          <a:xfrm>
            <a:off x="2770325" y="1245675"/>
            <a:ext cx="148852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Camau gor iawn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67" name="Google Shape;167;g13f5a1022c1_0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6674" y="1522812"/>
            <a:ext cx="4885501" cy="229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13f5a1022c1_0_21"/>
          <p:cNvSpPr txBox="1"/>
          <p:nvPr/>
        </p:nvSpPr>
        <p:spPr>
          <a:xfrm>
            <a:off x="4744749" y="1245675"/>
            <a:ext cx="2197425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Shiglo yn y pen -gliniau</a:t>
            </a:r>
            <a:endParaRPr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9" name="Google Shape;169;g13f5a1022c1_0_21"/>
          <p:cNvSpPr txBox="1"/>
          <p:nvPr/>
        </p:nvSpPr>
        <p:spPr>
          <a:xfrm>
            <a:off x="367100" y="3921450"/>
            <a:ext cx="8388000" cy="104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Yma gallwn ni gweld bod ni wedi fwlio’r cyfrif cam – mae o’n meddwl shiglo lan a lawr ar ein pen-gliniau yn cyfri fel creu camau!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Roboto"/>
                <a:ea typeface="Roboto"/>
                <a:cs typeface="Roboto"/>
                <a:sym typeface="Roboto"/>
              </a:rPr>
              <a:t>Sut gall ni defnyddio rhywbeth fel amswer marw I osgoi cyfrifi y camau ffug?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/>
      <p:bldP spid="168" grpId="0"/>
      <p:bldP spid="1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Sut gall y swyddogaeth acceleromedr o micro:bit BBC cael ei ddefnyddio?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Defnyddio’r swyddogaeth acceleromedr o’r micro:bit BBC o I greu cyfrif cam</a:t>
            </a:r>
          </a:p>
        </p:txBody>
      </p:sp>
    </p:spTree>
    <p:extLst>
      <p:ext uri="{BB962C8B-B14F-4D97-AF65-F5344CB8AC3E}">
        <p14:creationId xmlns:p14="http://schemas.microsoft.com/office/powerpoint/2010/main" val="3163881712"/>
      </p:ext>
    </p:extLst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660</Words>
  <Application>Microsoft Office PowerPoint</Application>
  <PresentationFormat>On-screen Show (16:9)</PresentationFormat>
  <Paragraphs>92</Paragraphs>
  <Slides>15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Merriweather</vt:lpstr>
      <vt:lpstr>Arial</vt:lpstr>
      <vt:lpstr>Calibri</vt:lpstr>
      <vt:lpstr>Roboto</vt:lpstr>
      <vt:lpstr>Paradigm</vt:lpstr>
      <vt:lpstr>PowerPoint Presentation</vt:lpstr>
      <vt:lpstr>Cydrannau BBC micro:bit</vt:lpstr>
      <vt:lpstr>Cwestiwn Mawr -  Sut gall y acceleromedr pwrpasu o micro: bit BBC cael ei ddefnyddio?</vt:lpstr>
      <vt:lpstr>PowerPoint Presentation</vt:lpstr>
      <vt:lpstr>Cwestiwn Mawr - Sut gall y acceleromedr pwrpasu o micro: bit BBC cael ei ddefnyddio</vt:lpstr>
      <vt:lpstr>Gallwn ni creu cyfrif cam?</vt:lpstr>
      <vt:lpstr>Sut gallwn ni creu cyfrif cam?</vt:lpstr>
      <vt:lpstr>Sut gallwn ni creu cyfrif cam?</vt:lpstr>
      <vt:lpstr>Cwestiwn Mawr - Sut gall y swyddogaeth acceleromedr o micro:bit BBC cael ei ddefnyddio?</vt:lpstr>
      <vt:lpstr>Nawr mae hy’n tro chi!</vt:lpstr>
      <vt:lpstr>Nawr mae hy’n tro chi!</vt:lpstr>
      <vt:lpstr>Nawr gallwn ni rhoi y cod y derbyniwr ar y ail micro:bit </vt:lpstr>
      <vt:lpstr>Sialens!</vt:lpstr>
      <vt:lpstr>Cwestiwn Mawr -  Sut gall y swyddogaeth acceleromedr o micro:bit BBC cael ei ddefnyddio?</vt:lpstr>
      <vt:lpstr>Cwestiwn Mawr -  Sut gall y acceleromedr pwrpasu o micro:bit BBC cael ei ddefnyddio?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23</cp:revision>
  <dcterms:modified xsi:type="dcterms:W3CDTF">2023-01-10T15:15:42Z</dcterms:modified>
</cp:coreProperties>
</file>