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88" r:id="rId3"/>
    <p:sldId id="289" r:id="rId4"/>
    <p:sldId id="290" r:id="rId5"/>
    <p:sldId id="291" r:id="rId6"/>
    <p:sldId id="262" r:id="rId7"/>
    <p:sldId id="263" r:id="rId8"/>
    <p:sldId id="265" r:id="rId9"/>
    <p:sldId id="266" r:id="rId10"/>
    <p:sldId id="267" r:id="rId11"/>
    <p:sldId id="292" r:id="rId12"/>
    <p:sldId id="268" r:id="rId13"/>
    <p:sldId id="293" r:id="rId14"/>
    <p:sldId id="287" r:id="rId15"/>
    <p:sldId id="294" r:id="rId16"/>
  </p:sldIdLst>
  <p:sldSz cx="9144000" cy="5143500" type="screen16x9"/>
  <p:notesSz cx="6858000" cy="9144000"/>
  <p:embeddedFontLst>
    <p:embeddedFont>
      <p:font typeface="Roboto" panose="020B0604020202020204" charset="0"/>
      <p:regular r:id="rId18"/>
      <p:bold r:id="rId19"/>
      <p:italic r:id="rId20"/>
      <p:boldItalic r:id="rId21"/>
    </p:embeddedFont>
    <p:embeddedFont>
      <p:font typeface="Merriweather" panose="020B060402020202020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32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719"/>
  </p:normalViewPr>
  <p:slideViewPr>
    <p:cSldViewPr snapToGrid="0">
      <p:cViewPr varScale="1">
        <p:scale>
          <a:sx n="208" d="100"/>
          <a:sy n="208" d="100"/>
        </p:scale>
        <p:origin x="-748" y="-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 Gallichan" userId="273b4ad0-2be6-429c-ba74-145d33079e44" providerId="ADAL" clId="{26CD8C29-9C5A-4BF2-A4B0-C2221F3A4F33}"/>
    <pc:docChg chg="custSel modSld">
      <pc:chgData name="Daniel Gallichan" userId="273b4ad0-2be6-429c-ba74-145d33079e44" providerId="ADAL" clId="{26CD8C29-9C5A-4BF2-A4B0-C2221F3A4F33}" dt="2022-12-12T11:27:18.627" v="42" actId="14100"/>
      <pc:docMkLst>
        <pc:docMk/>
      </pc:docMkLst>
      <pc:sldChg chg="modSp mod">
        <pc:chgData name="Daniel Gallichan" userId="273b4ad0-2be6-429c-ba74-145d33079e44" providerId="ADAL" clId="{26CD8C29-9C5A-4BF2-A4B0-C2221F3A4F33}" dt="2022-12-12T11:27:18.627" v="42" actId="14100"/>
        <pc:sldMkLst>
          <pc:docMk/>
          <pc:sldMk cId="1804837184" sldId="288"/>
        </pc:sldMkLst>
        <pc:spChg chg="mod">
          <ac:chgData name="Daniel Gallichan" userId="273b4ad0-2be6-429c-ba74-145d33079e44" providerId="ADAL" clId="{26CD8C29-9C5A-4BF2-A4B0-C2221F3A4F33}" dt="2022-12-12T11:27:18.627" v="42" actId="14100"/>
          <ac:spMkLst>
            <pc:docMk/>
            <pc:sldMk cId="1804837184" sldId="288"/>
            <ac:spMk id="3" creationId="{2E60E211-A8C3-F941-51E3-BBEABB03CE6A}"/>
          </ac:spMkLst>
        </pc:spChg>
      </pc:sldChg>
      <pc:sldChg chg="modSp mod">
        <pc:chgData name="Daniel Gallichan" userId="273b4ad0-2be6-429c-ba74-145d33079e44" providerId="ADAL" clId="{26CD8C29-9C5A-4BF2-A4B0-C2221F3A4F33}" dt="2022-12-12T11:26:59.153" v="39" actId="14100"/>
        <pc:sldMkLst>
          <pc:docMk/>
          <pc:sldMk cId="3820827903" sldId="293"/>
        </pc:sldMkLst>
        <pc:spChg chg="mod">
          <ac:chgData name="Daniel Gallichan" userId="273b4ad0-2be6-429c-ba74-145d33079e44" providerId="ADAL" clId="{26CD8C29-9C5A-4BF2-A4B0-C2221F3A4F33}" dt="2022-12-12T11:26:59.153" v="39" actId="14100"/>
          <ac:spMkLst>
            <pc:docMk/>
            <pc:sldMk cId="3820827903" sldId="293"/>
            <ac:spMk id="3" creationId="{2E60E211-A8C3-F941-51E3-BBEABB03CE6A}"/>
          </ac:spMkLst>
        </pc:spChg>
      </pc:sldChg>
      <pc:sldChg chg="modSp mod">
        <pc:chgData name="Daniel Gallichan" userId="273b4ad0-2be6-429c-ba74-145d33079e44" providerId="ADAL" clId="{26CD8C29-9C5A-4BF2-A4B0-C2221F3A4F33}" dt="2022-12-12T11:26:40.772" v="38" actId="27636"/>
        <pc:sldMkLst>
          <pc:docMk/>
          <pc:sldMk cId="1564579426" sldId="294"/>
        </pc:sldMkLst>
        <pc:spChg chg="mod">
          <ac:chgData name="Daniel Gallichan" userId="273b4ad0-2be6-429c-ba74-145d33079e44" providerId="ADAL" clId="{26CD8C29-9C5A-4BF2-A4B0-C2221F3A4F33}" dt="2022-12-12T11:26:40.772" v="38" actId="27636"/>
          <ac:spMkLst>
            <pc:docMk/>
            <pc:sldMk cId="1564579426" sldId="294"/>
            <ac:spMk id="3" creationId="{2E60E211-A8C3-F941-51E3-BBEABB03CE6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050661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f468fb77a8_0_2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f468fb77a8_0_2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Image source - https://upload.wikimedia.org/wikipedia/commons/thumb/f/f2/BBC_micro_bit_%2826212930836%29.png/2048px-BBC_micro_bit_%2826212930836%29.png</a:t>
            </a:r>
          </a:p>
        </p:txBody>
      </p:sp>
    </p:spTree>
    <p:extLst>
      <p:ext uri="{BB962C8B-B14F-4D97-AF65-F5344CB8AC3E}">
        <p14:creationId xmlns:p14="http://schemas.microsoft.com/office/powerpoint/2010/main" val="20568434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400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3bdbccbd2f_1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13bdbccbd2f_1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f468fb77a8_0_2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f468fb77a8_0_2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13bdb58d8a8_1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13bdb58d8a8_1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f468fb77a8_0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f468fb77a8_0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13bf5771ff0_1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13bf5771ff0_1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f468fb77a8_0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f468fb77a8_0_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>
            <a:spLocks noGrp="1"/>
          </p:cNvSpPr>
          <p:nvPr>
            <p:ph type="title" hasCustomPrompt="1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>
            <a:spLocks noGrp="1"/>
          </p:cNvSpPr>
          <p:nvPr>
            <p:ph type="body" idx="1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avLst/>
            <a:gdLst/>
            <a:ahLst/>
            <a:cxnLst/>
            <a:rect l="l" t="t" r="r" b="b"/>
            <a:pathLst>
              <a:path w="365770" h="175924" extrusionOk="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" name="Google Shape;21;p4"/>
          <p:cNvSpPr/>
          <p:nvPr/>
        </p:nvSpPr>
        <p:spPr>
          <a:xfrm>
            <a:off x="-125" y="0"/>
            <a:ext cx="4316900" cy="4395600"/>
          </a:xfrm>
          <a:custGeom>
            <a:avLst/>
            <a:gdLst/>
            <a:ahLst/>
            <a:cxnLst/>
            <a:rect l="l" t="t" r="r" b="b"/>
            <a:pathLst>
              <a:path w="172676" h="175824" extrusionOk="0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2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1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2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1" name="Google Shape;51;p10"/>
          <p:cNvSpPr txBox="1">
            <a:spLocks noGrp="1"/>
          </p:cNvSpPr>
          <p:nvPr>
            <p:ph type="body" idx="1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aradig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microbit.org/projects/do-your-bit/" TargetMode="Externa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hyperlink" Target="https://education.theiet.org/secondary/stem-activities/microbit/" TargetMode="Externa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video" Target="https://www.youtube.com/embed/u2u7UJSRuko?feature=oembed" TargetMode="Externa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/>
        </p:nvSpPr>
        <p:spPr>
          <a:xfrm>
            <a:off x="109680" y="0"/>
            <a:ext cx="5889185" cy="1446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Prosiect micro:bit </a:t>
            </a:r>
            <a:r>
              <a:rPr lang="en" sz="2800" b="1" dirty="0">
                <a:solidFill>
                  <a:srgbClr val="D63245"/>
                </a:solidFill>
                <a:latin typeface="Roboto"/>
                <a:ea typeface="Roboto"/>
                <a:cs typeface="Roboto"/>
                <a:sym typeface="Roboto"/>
              </a:rPr>
              <a:t>Gwers 1</a:t>
            </a:r>
            <a:endParaRPr sz="2800" b="1" dirty="0">
              <a:solidFill>
                <a:srgbClr val="D63245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9CD5BD94-DED6-3734-79A0-BDEB2C534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548" y="3884368"/>
            <a:ext cx="5261373" cy="125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4"/>
          <p:cNvSpPr txBox="1">
            <a:spLocks noGrp="1"/>
          </p:cNvSpPr>
          <p:nvPr>
            <p:ph type="title"/>
          </p:nvPr>
        </p:nvSpPr>
        <p:spPr>
          <a:xfrm>
            <a:off x="120580" y="316475"/>
            <a:ext cx="7997445" cy="69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latin typeface="Roboto"/>
                <a:ea typeface="Roboto"/>
                <a:cs typeface="Roboto"/>
                <a:sym typeface="Roboto"/>
              </a:rPr>
              <a:t>C4: Ydych chi wedi codio o blaen?</a:t>
            </a:r>
            <a:endParaRPr sz="2500" i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7" name="Google Shape;207;p24"/>
          <p:cNvSpPr txBox="1">
            <a:spLocks noGrp="1"/>
          </p:cNvSpPr>
          <p:nvPr>
            <p:ph type="title"/>
          </p:nvPr>
        </p:nvSpPr>
        <p:spPr>
          <a:xfrm>
            <a:off x="480100" y="1627800"/>
            <a:ext cx="6832200" cy="335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45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A : Ydw, dwi wedi defnyddio Scratch</a:t>
            </a:r>
            <a:endParaRPr sz="245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245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45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B : Ydw, dwi wedi defnyddio Python</a:t>
            </a:r>
            <a:endParaRPr sz="245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245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45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C : Ydw, dwi wedi defnyddio iaith codio gwahanol</a:t>
            </a:r>
            <a:br>
              <a:rPr lang="en" sz="245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</a:br>
            <a:endParaRPr sz="245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45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Ch: Na, byth o blaen</a:t>
            </a:r>
            <a:endParaRPr sz="245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245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8" name="Google Shape;20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27860" y="1420837"/>
            <a:ext cx="1330475" cy="86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00434" y="2331186"/>
            <a:ext cx="2585325" cy="73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4D3B00-45F0-EB50-1DB0-36D46EF8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925" y="1317300"/>
            <a:ext cx="3706500" cy="25089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dirty="0"/>
              <a:t>Cwestiwn Mawr</a:t>
            </a:r>
            <a:br>
              <a:rPr lang="en-US" dirty="0"/>
            </a:br>
            <a:r>
              <a:rPr lang="en-US" dirty="0"/>
              <a:t>-</a:t>
            </a:r>
            <a:br>
              <a:rPr lang="en-US" dirty="0"/>
            </a:br>
            <a:r>
              <a:rPr lang="en-US" dirty="0">
                <a:solidFill>
                  <a:schemeClr val="bg1"/>
                </a:solidFill>
              </a:rPr>
              <a:t>Beth yw y micro: bit BBC a pam ydy hi yn pwysig yn y byd o gyfrifiadureg?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0E211-A8C3-F941-51E3-BBEABB03C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marL="146050" lvl="0" indent="0" algn="ctr">
              <a:buNone/>
            </a:pPr>
            <a:r>
              <a:rPr lang="en-GB" sz="1600" b="1" dirty="0">
                <a:solidFill>
                  <a:srgbClr val="FFC000"/>
                </a:solidFill>
              </a:rPr>
              <a:t>Stop Dysgu 2 </a:t>
            </a:r>
          </a:p>
          <a:p>
            <a:pPr marL="14605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–</a:t>
            </a:r>
          </a:p>
          <a:p>
            <a:pPr marL="14605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 Amlinellu y gwahanol cydrannau mae’n cynnwys</a:t>
            </a:r>
          </a:p>
          <a:p>
            <a:pPr marL="146050" lvl="0" indent="0" algn="ctr">
              <a:buNone/>
            </a:pPr>
            <a:endParaRPr lang="en-GB" sz="1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486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" name="Google Shape;215;p25"/>
          <p:cNvGrpSpPr/>
          <p:nvPr/>
        </p:nvGrpSpPr>
        <p:grpSpPr>
          <a:xfrm>
            <a:off x="2169849" y="2418874"/>
            <a:ext cx="4804302" cy="2685587"/>
            <a:chOff x="3670276" y="-116478"/>
            <a:chExt cx="5742781" cy="3215942"/>
          </a:xfrm>
        </p:grpSpPr>
        <p:pic>
          <p:nvPicPr>
            <p:cNvPr id="216" name="Google Shape;216;p2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163826" y="726051"/>
              <a:ext cx="3303769" cy="21852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7" name="Google Shape;217;p25"/>
            <p:cNvSpPr txBox="1"/>
            <p:nvPr/>
          </p:nvSpPr>
          <p:spPr>
            <a:xfrm>
              <a:off x="6251250" y="-116478"/>
              <a:ext cx="1273949" cy="4790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P</a:t>
              </a:r>
              <a:r>
                <a:rPr lang="en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ort USB </a:t>
              </a:r>
              <a:endParaRPr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218" name="Google Shape;218;p25"/>
            <p:cNvCxnSpPr>
              <a:cxnSpLocks/>
              <a:endCxn id="216" idx="0"/>
            </p:cNvCxnSpPr>
            <p:nvPr/>
          </p:nvCxnSpPr>
          <p:spPr>
            <a:xfrm>
              <a:off x="6812110" y="364552"/>
              <a:ext cx="3600" cy="361499"/>
            </a:xfrm>
            <a:prstGeom prst="straightConnector1">
              <a:avLst/>
            </a:prstGeom>
            <a:noFill/>
            <a:ln w="28575" cap="flat" cmpd="sng">
              <a:solidFill>
                <a:srgbClr val="FFFEF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19" name="Google Shape;219;p25"/>
            <p:cNvSpPr txBox="1"/>
            <p:nvPr/>
          </p:nvSpPr>
          <p:spPr>
            <a:xfrm>
              <a:off x="4231999" y="345325"/>
              <a:ext cx="1636002" cy="4790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Bluetooth</a:t>
              </a:r>
              <a:endParaRPr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220" name="Google Shape;220;p25"/>
            <p:cNvCxnSpPr/>
            <p:nvPr/>
          </p:nvCxnSpPr>
          <p:spPr>
            <a:xfrm>
              <a:off x="5373500" y="605175"/>
              <a:ext cx="381900" cy="358500"/>
            </a:xfrm>
            <a:prstGeom prst="straightConnector1">
              <a:avLst/>
            </a:prstGeom>
            <a:noFill/>
            <a:ln w="28575" cap="flat" cmpd="sng">
              <a:solidFill>
                <a:srgbClr val="FFFEF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21" name="Google Shape;221;p25"/>
            <p:cNvSpPr txBox="1"/>
            <p:nvPr/>
          </p:nvSpPr>
          <p:spPr>
            <a:xfrm>
              <a:off x="4231998" y="1988000"/>
              <a:ext cx="1166476" cy="4790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Cwmpass</a:t>
              </a:r>
              <a:endParaRPr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222" name="Google Shape;222;p25"/>
            <p:cNvCxnSpPr>
              <a:cxnSpLocks/>
              <a:stCxn id="221" idx="3"/>
            </p:cNvCxnSpPr>
            <p:nvPr/>
          </p:nvCxnSpPr>
          <p:spPr>
            <a:xfrm flipV="1">
              <a:off x="5398474" y="2049501"/>
              <a:ext cx="471900" cy="178043"/>
            </a:xfrm>
            <a:prstGeom prst="straightConnector1">
              <a:avLst/>
            </a:prstGeom>
            <a:noFill/>
            <a:ln w="28575" cap="flat" cmpd="sng">
              <a:solidFill>
                <a:srgbClr val="FFFEF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23" name="Google Shape;223;p25"/>
            <p:cNvSpPr txBox="1"/>
            <p:nvPr/>
          </p:nvSpPr>
          <p:spPr>
            <a:xfrm>
              <a:off x="7525201" y="150200"/>
              <a:ext cx="1741730" cy="4790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B</a:t>
              </a:r>
              <a:r>
                <a:rPr lang="en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otwn ailosod</a:t>
              </a:r>
              <a:endParaRPr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224" name="Google Shape;224;p25"/>
            <p:cNvCxnSpPr>
              <a:cxnSpLocks/>
              <a:stCxn id="223" idx="1"/>
            </p:cNvCxnSpPr>
            <p:nvPr/>
          </p:nvCxnSpPr>
          <p:spPr>
            <a:xfrm flipH="1">
              <a:off x="7318200" y="389744"/>
              <a:ext cx="207001" cy="573756"/>
            </a:xfrm>
            <a:prstGeom prst="straightConnector1">
              <a:avLst/>
            </a:prstGeom>
            <a:noFill/>
            <a:ln w="28575" cap="flat" cmpd="sng">
              <a:solidFill>
                <a:srgbClr val="FFFEF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25" name="Google Shape;225;p25"/>
            <p:cNvSpPr txBox="1"/>
            <p:nvPr/>
          </p:nvSpPr>
          <p:spPr>
            <a:xfrm>
              <a:off x="8117057" y="1059449"/>
              <a:ext cx="1296000" cy="7370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Cysylltydd batri</a:t>
              </a:r>
              <a:endParaRPr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226" name="Google Shape;226;p25"/>
            <p:cNvCxnSpPr/>
            <p:nvPr/>
          </p:nvCxnSpPr>
          <p:spPr>
            <a:xfrm rot="10800000">
              <a:off x="7799925" y="1171950"/>
              <a:ext cx="260400" cy="195300"/>
            </a:xfrm>
            <a:prstGeom prst="straightConnector1">
              <a:avLst/>
            </a:prstGeom>
            <a:noFill/>
            <a:ln w="28575" cap="flat" cmpd="sng">
              <a:solidFill>
                <a:srgbClr val="FFFEF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27" name="Google Shape;227;p25"/>
            <p:cNvSpPr txBox="1"/>
            <p:nvPr/>
          </p:nvSpPr>
          <p:spPr>
            <a:xfrm>
              <a:off x="3989074" y="1348331"/>
              <a:ext cx="1538924" cy="4790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Prosesydd</a:t>
              </a:r>
              <a:endParaRPr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228" name="Google Shape;228;p25"/>
            <p:cNvCxnSpPr/>
            <p:nvPr/>
          </p:nvCxnSpPr>
          <p:spPr>
            <a:xfrm rot="10800000" flipH="1">
              <a:off x="5257750" y="1328100"/>
              <a:ext cx="693000" cy="232800"/>
            </a:xfrm>
            <a:prstGeom prst="straightConnector1">
              <a:avLst/>
            </a:prstGeom>
            <a:noFill/>
            <a:ln w="28575" cap="flat" cmpd="sng">
              <a:solidFill>
                <a:srgbClr val="FFFEF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29" name="Google Shape;229;p25"/>
            <p:cNvSpPr txBox="1"/>
            <p:nvPr/>
          </p:nvSpPr>
          <p:spPr>
            <a:xfrm>
              <a:off x="3670276" y="2620377"/>
              <a:ext cx="1950910" cy="4790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Acceleromedr</a:t>
              </a:r>
              <a:endParaRPr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230" name="Google Shape;230;p25"/>
            <p:cNvCxnSpPr/>
            <p:nvPr/>
          </p:nvCxnSpPr>
          <p:spPr>
            <a:xfrm rot="10800000" flipH="1">
              <a:off x="5221625" y="2313675"/>
              <a:ext cx="494400" cy="394800"/>
            </a:xfrm>
            <a:prstGeom prst="straightConnector1">
              <a:avLst/>
            </a:prstGeom>
            <a:noFill/>
            <a:ln w="28575" cap="flat" cmpd="sng">
              <a:solidFill>
                <a:srgbClr val="FFFEF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grpSp>
        <p:nvGrpSpPr>
          <p:cNvPr id="232" name="Google Shape;232;p25"/>
          <p:cNvGrpSpPr/>
          <p:nvPr/>
        </p:nvGrpSpPr>
        <p:grpSpPr>
          <a:xfrm>
            <a:off x="2841780" y="715150"/>
            <a:ext cx="5090701" cy="1662040"/>
            <a:chOff x="-530191" y="772700"/>
            <a:chExt cx="7089121" cy="2098836"/>
          </a:xfrm>
        </p:grpSpPr>
        <p:sp>
          <p:nvSpPr>
            <p:cNvPr id="233" name="Google Shape;233;p25"/>
            <p:cNvSpPr txBox="1"/>
            <p:nvPr/>
          </p:nvSpPr>
          <p:spPr>
            <a:xfrm>
              <a:off x="-530191" y="1052600"/>
              <a:ext cx="1420890" cy="5052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Botwn A </a:t>
              </a:r>
              <a:endParaRPr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4" name="Google Shape;234;p25"/>
            <p:cNvSpPr txBox="1"/>
            <p:nvPr/>
          </p:nvSpPr>
          <p:spPr>
            <a:xfrm>
              <a:off x="3558929" y="891105"/>
              <a:ext cx="3000001" cy="5052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</a:rPr>
                <a:t>Botwn B</a:t>
              </a:r>
              <a:endParaRPr dirty="0">
                <a:solidFill>
                  <a:schemeClr val="lt1"/>
                </a:solidFill>
              </a:endParaRPr>
            </a:p>
          </p:txBody>
        </p:sp>
        <p:sp>
          <p:nvSpPr>
            <p:cNvPr id="235" name="Google Shape;235;p25"/>
            <p:cNvSpPr txBox="1"/>
            <p:nvPr/>
          </p:nvSpPr>
          <p:spPr>
            <a:xfrm>
              <a:off x="3462181" y="1828827"/>
              <a:ext cx="1416236" cy="5052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Sgrin LED </a:t>
              </a:r>
              <a:endParaRPr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pic>
          <p:nvPicPr>
            <p:cNvPr id="236" name="Google Shape;236;p2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971400" y="772700"/>
              <a:ext cx="2475323" cy="2027676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37" name="Google Shape;237;p25"/>
            <p:cNvCxnSpPr/>
            <p:nvPr/>
          </p:nvCxnSpPr>
          <p:spPr>
            <a:xfrm>
              <a:off x="648300" y="1295888"/>
              <a:ext cx="601800" cy="449100"/>
            </a:xfrm>
            <a:prstGeom prst="straightConnector1">
              <a:avLst/>
            </a:prstGeom>
            <a:noFill/>
            <a:ln w="28575" cap="flat" cmpd="sng">
              <a:solidFill>
                <a:srgbClr val="FFFEF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38" name="Google Shape;238;p25"/>
            <p:cNvCxnSpPr/>
            <p:nvPr/>
          </p:nvCxnSpPr>
          <p:spPr>
            <a:xfrm flipH="1">
              <a:off x="3138087" y="1292586"/>
              <a:ext cx="458700" cy="426300"/>
            </a:xfrm>
            <a:prstGeom prst="straightConnector1">
              <a:avLst/>
            </a:prstGeom>
            <a:noFill/>
            <a:ln w="28575" cap="flat" cmpd="sng">
              <a:solidFill>
                <a:srgbClr val="FFFEF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39" name="Google Shape;239;p25"/>
            <p:cNvCxnSpPr/>
            <p:nvPr/>
          </p:nvCxnSpPr>
          <p:spPr>
            <a:xfrm flipH="1">
              <a:off x="2557850" y="2084125"/>
              <a:ext cx="808800" cy="9900"/>
            </a:xfrm>
            <a:prstGeom prst="straightConnector1">
              <a:avLst/>
            </a:prstGeom>
            <a:noFill/>
            <a:ln w="28575" cap="flat" cmpd="sng">
              <a:solidFill>
                <a:srgbClr val="FFFEF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0" name="Google Shape;240;p25"/>
            <p:cNvSpPr/>
            <p:nvPr/>
          </p:nvSpPr>
          <p:spPr>
            <a:xfrm>
              <a:off x="1695125" y="1335375"/>
              <a:ext cx="1017000" cy="1034700"/>
            </a:xfrm>
            <a:prstGeom prst="rect">
              <a:avLst/>
            </a:prstGeom>
            <a:noFill/>
            <a:ln w="28575" cap="flat" cmpd="sng">
              <a:solidFill>
                <a:srgbClr val="D8334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1" name="Google Shape;241;p25"/>
            <p:cNvSpPr txBox="1"/>
            <p:nvPr/>
          </p:nvSpPr>
          <p:spPr>
            <a:xfrm>
              <a:off x="-81278" y="2366313"/>
              <a:ext cx="1420890" cy="5052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Piniau</a:t>
              </a:r>
              <a:endParaRPr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42" name="Google Shape;242;p25"/>
            <p:cNvSpPr/>
            <p:nvPr/>
          </p:nvSpPr>
          <p:spPr>
            <a:xfrm>
              <a:off x="971550" y="2313675"/>
              <a:ext cx="2475300" cy="505500"/>
            </a:xfrm>
            <a:prstGeom prst="rect">
              <a:avLst/>
            </a:prstGeom>
            <a:noFill/>
            <a:ln w="28575" cap="flat" cmpd="sng">
              <a:solidFill>
                <a:srgbClr val="D8334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cxnSp>
          <p:nvCxnSpPr>
            <p:cNvPr id="243" name="Google Shape;243;p25"/>
            <p:cNvCxnSpPr>
              <a:endCxn id="242" idx="1"/>
            </p:cNvCxnSpPr>
            <p:nvPr/>
          </p:nvCxnSpPr>
          <p:spPr>
            <a:xfrm rot="10800000" flipH="1">
              <a:off x="716250" y="2566425"/>
              <a:ext cx="255300" cy="24900"/>
            </a:xfrm>
            <a:prstGeom prst="straightConnector1">
              <a:avLst/>
            </a:prstGeom>
            <a:noFill/>
            <a:ln w="28575" cap="flat" cmpd="sng">
              <a:solidFill>
                <a:srgbClr val="FFFEF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sp>
        <p:nvSpPr>
          <p:cNvPr id="37" name="Google Shape;135;p19">
            <a:extLst>
              <a:ext uri="{FF2B5EF4-FFF2-40B4-BE49-F238E27FC236}">
                <a16:creationId xmlns:a16="http://schemas.microsoft.com/office/drawing/2014/main" xmlns="" id="{1D6A8860-3523-7DF6-1327-3C0BEA3364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885" y="33046"/>
            <a:ext cx="6092761" cy="629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100" dirty="0">
                <a:latin typeface="Roboto"/>
                <a:ea typeface="Roboto"/>
                <a:cs typeface="Roboto"/>
                <a:sym typeface="Roboto"/>
              </a:rPr>
              <a:t>Cydrannau BBC micro:bit</a:t>
            </a:r>
            <a:endParaRPr sz="3100" dirty="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4D3B00-45F0-EB50-1DB0-36D46EF8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925" y="1317300"/>
            <a:ext cx="3706500" cy="25089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dirty="0"/>
              <a:t>Cwestiwn Mawr</a:t>
            </a:r>
            <a:br>
              <a:rPr lang="en-US" dirty="0"/>
            </a:br>
            <a:r>
              <a:rPr lang="en-US" dirty="0"/>
              <a:t>-</a:t>
            </a:r>
            <a:br>
              <a:rPr lang="en-US" dirty="0"/>
            </a:br>
            <a:r>
              <a:rPr lang="en-US" dirty="0">
                <a:solidFill>
                  <a:schemeClr val="bg1"/>
                </a:solidFill>
              </a:rPr>
              <a:t>Beth yw y micro: bit BBC a pam ydy hi yn pwysig yn y byd o gyfrifiadureg?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0E211-A8C3-F941-51E3-BBEABB03CE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4902" y="500925"/>
            <a:ext cx="4685946" cy="4098600"/>
          </a:xfrm>
        </p:spPr>
        <p:txBody>
          <a:bodyPr anchor="ctr">
            <a:normAutofit/>
          </a:bodyPr>
          <a:lstStyle/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Stop Dysgu 3 </a:t>
            </a:r>
          </a:p>
          <a:p>
            <a:pPr marL="14605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– </a:t>
            </a:r>
          </a:p>
          <a:p>
            <a:pPr marL="146050" indent="0" algn="ctr">
              <a:buNone/>
            </a:pPr>
            <a:r>
              <a:rPr lang="en-GB" sz="1600" dirty="0">
                <a:solidFill>
                  <a:srgbClr val="FF0000"/>
                </a:solidFill>
              </a:rPr>
              <a:t>Crynodebu rhai o’r gwahanol ffordd y math yma o dechnoleg yn cael ei ddefnyddio yn y byd gor iawn</a:t>
            </a:r>
          </a:p>
          <a:p>
            <a:pPr marL="146050" lvl="0" indent="0" algn="ctr">
              <a:buNone/>
            </a:pPr>
            <a:endParaRPr lang="en-GB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8279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44"/>
          <p:cNvSpPr txBox="1">
            <a:spLocks noGrp="1"/>
          </p:cNvSpPr>
          <p:nvPr>
            <p:ph type="title"/>
          </p:nvPr>
        </p:nvSpPr>
        <p:spPr>
          <a:xfrm>
            <a:off x="146425" y="181575"/>
            <a:ext cx="8685825" cy="62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Problemau byd gor iawn a prosiectau datrysiadau:</a:t>
            </a:r>
            <a:endParaRPr dirty="0"/>
          </a:p>
        </p:txBody>
      </p:sp>
      <p:sp>
        <p:nvSpPr>
          <p:cNvPr id="455" name="Google Shape;455;p44"/>
          <p:cNvSpPr txBox="1"/>
          <p:nvPr/>
        </p:nvSpPr>
        <p:spPr>
          <a:xfrm>
            <a:off x="146425" y="1416125"/>
            <a:ext cx="35682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https://microbit.org/projects/do-your-bit/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456" name="Google Shape;456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93525" y="1831925"/>
            <a:ext cx="3808147" cy="2942389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44"/>
          <p:cNvSpPr txBox="1"/>
          <p:nvPr/>
        </p:nvSpPr>
        <p:spPr>
          <a:xfrm>
            <a:off x="3568275" y="1416125"/>
            <a:ext cx="54495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https://education.theiet.org/secondary/stem-activities/microbit/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58" name="Google Shape;458;p44"/>
          <p:cNvSpPr txBox="1"/>
          <p:nvPr/>
        </p:nvSpPr>
        <p:spPr>
          <a:xfrm>
            <a:off x="1149488" y="1831925"/>
            <a:ext cx="12693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dirty="0">
                <a:latin typeface="Roboto"/>
                <a:ea typeface="Roboto"/>
                <a:cs typeface="Roboto"/>
                <a:sym typeface="Roboto"/>
              </a:rPr>
              <a:t>Global Goals</a:t>
            </a:r>
            <a:endParaRPr sz="15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459" name="Google Shape;459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80588" y="1831925"/>
            <a:ext cx="2657975" cy="221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04523" y="2754325"/>
            <a:ext cx="2446452" cy="2092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4D3B00-45F0-EB50-1DB0-36D46EF8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925" y="1317300"/>
            <a:ext cx="3706500" cy="25089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Cwestiwn Mawr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-</a:t>
            </a:r>
            <a:br>
              <a:rPr lang="en-US" dirty="0"/>
            </a:br>
            <a:r>
              <a:rPr lang="en-US" dirty="0">
                <a:solidFill>
                  <a:schemeClr val="bg1"/>
                </a:solidFill>
              </a:rPr>
              <a:t>Beth yw y micro: bit BBC a pam ydy hi yn pwysig yn y byd o gyfrifiadureg?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0E211-A8C3-F941-51E3-BBEABB03CE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92217" y="500925"/>
            <a:ext cx="4671316" cy="4098600"/>
          </a:xfrm>
        </p:spPr>
        <p:txBody>
          <a:bodyPr anchor="ctr">
            <a:normAutofit lnSpcReduction="10000"/>
          </a:bodyPr>
          <a:lstStyle/>
          <a:p>
            <a:pPr marL="146050" lvl="0" indent="0" algn="ctr">
              <a:buNone/>
            </a:pPr>
            <a:r>
              <a:rPr lang="en-GB" sz="1600" b="1" dirty="0">
                <a:solidFill>
                  <a:srgbClr val="00B050"/>
                </a:solidFill>
              </a:rPr>
              <a:t>Stop Dysgu 1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Disgrifio beth yw micro:bit BBC</a:t>
            </a:r>
          </a:p>
          <a:p>
            <a:pPr marL="146050" indent="0" algn="ctr">
              <a:buNone/>
            </a:pPr>
            <a:endParaRPr lang="en-GB" sz="1600" dirty="0">
              <a:solidFill>
                <a:srgbClr val="00B050"/>
              </a:solidFill>
            </a:endParaRPr>
          </a:p>
          <a:p>
            <a:pPr marL="14605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C000"/>
                </a:solidFill>
              </a:rPr>
              <a:t>Stop Dysgu 2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Amlinellu y gwahanol cydrannau mae’n cynnwys</a:t>
            </a:r>
          </a:p>
          <a:p>
            <a:pPr marL="146050" lvl="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Stop Dysgu 3 </a:t>
            </a:r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0000"/>
                </a:solidFill>
              </a:rPr>
              <a:t>Crynodebu rhai o’r gwahanol ffordd y math yma o dechnoleg yn cael ei ddefnyddio yn y byd gor iawn</a:t>
            </a:r>
          </a:p>
          <a:p>
            <a:pPr marL="146050" lvl="0" indent="0" algn="ctr">
              <a:buNone/>
            </a:pPr>
            <a:endParaRPr lang="en-GB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86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4D3B00-45F0-EB50-1DB0-36D46EF8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925" y="1317300"/>
            <a:ext cx="3706500" cy="25089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Cwestiwn Mawr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-</a:t>
            </a:r>
            <a:br>
              <a:rPr lang="en-US" dirty="0"/>
            </a:br>
            <a:r>
              <a:rPr lang="en-US" dirty="0">
                <a:solidFill>
                  <a:schemeClr val="bg1"/>
                </a:solidFill>
              </a:rPr>
              <a:t>Beth yw y micro: bit BBC a pam ydy hi yn pwysig yn y byd o gyfrifiadureg?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0E211-A8C3-F941-51E3-BBEABB03CE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92217" y="500925"/>
            <a:ext cx="4671316" cy="4098600"/>
          </a:xfrm>
        </p:spPr>
        <p:txBody>
          <a:bodyPr anchor="ctr">
            <a:normAutofit lnSpcReduction="10000"/>
          </a:bodyPr>
          <a:lstStyle/>
          <a:p>
            <a:pPr marL="146050" lvl="0" indent="0" algn="ctr">
              <a:buNone/>
            </a:pPr>
            <a:r>
              <a:rPr lang="en-GB" sz="1600" b="1" dirty="0">
                <a:solidFill>
                  <a:srgbClr val="00B050"/>
                </a:solidFill>
              </a:rPr>
              <a:t>Stop Dysgu 1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Disgrifio beth yw micro:bit BBC</a:t>
            </a:r>
          </a:p>
          <a:p>
            <a:pPr marL="146050" indent="0" algn="ctr">
              <a:buNone/>
            </a:pPr>
            <a:endParaRPr lang="en-GB" sz="1600" dirty="0">
              <a:solidFill>
                <a:srgbClr val="00B050"/>
              </a:solidFill>
            </a:endParaRPr>
          </a:p>
          <a:p>
            <a:pPr marL="14605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C000"/>
                </a:solidFill>
              </a:rPr>
              <a:t>Stop Dysgu 2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Amlinellu y gwahanol cydrannau mae’n cynnwys</a:t>
            </a:r>
          </a:p>
          <a:p>
            <a:pPr marL="146050" lvl="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Stop Dysgu 3 </a:t>
            </a:r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000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0000"/>
                </a:solidFill>
              </a:rPr>
              <a:t>Crynodebu rhai o’r gwahanol ffordd y math yma o dechnoleg yn cael ei ddefnyddio yn y byd gor iawn</a:t>
            </a:r>
          </a:p>
          <a:p>
            <a:pPr marL="146050" lvl="0" indent="0" algn="ctr">
              <a:buNone/>
            </a:pPr>
            <a:endParaRPr lang="en-GB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837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4E39385B-2ABE-59AD-8877-3B9F01977B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4352925"/>
            <a:ext cx="9144000" cy="790575"/>
          </a:xfrm>
        </p:spPr>
        <p:txBody>
          <a:bodyPr>
            <a:normAutofit/>
          </a:bodyPr>
          <a:lstStyle/>
          <a:p>
            <a:pPr marL="146050" indent="0" algn="ctr"/>
            <a:r>
              <a:rPr lang="en-GB" sz="1500" dirty="0">
                <a:solidFill>
                  <a:srgbClr val="00B050"/>
                </a:solidFill>
              </a:rPr>
              <a:t> Stop Dysgu 1 –Disgrifio beth yw micro:bit BBC</a:t>
            </a:r>
          </a:p>
          <a:p>
            <a:pPr marL="146050" lvl="0" indent="0" algn="ctr"/>
            <a:endParaRPr lang="en-US" sz="1000" dirty="0"/>
          </a:p>
        </p:txBody>
      </p:sp>
      <p:pic>
        <p:nvPicPr>
          <p:cNvPr id="8" name="Picture 7" descr="A close-up of a computer chip&#10;&#10;Description automatically generated with medium confidence">
            <a:extLst>
              <a:ext uri="{FF2B5EF4-FFF2-40B4-BE49-F238E27FC236}">
                <a16:creationId xmlns:a16="http://schemas.microsoft.com/office/drawing/2014/main" xmlns="" id="{146A52E2-DD89-04DF-505E-306ED56507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939" y="55825"/>
            <a:ext cx="5110121" cy="33984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86802D0-ED66-1EAC-C313-88CEBBEFBA7E}"/>
              </a:ext>
            </a:extLst>
          </p:cNvPr>
          <p:cNvSpPr txBox="1"/>
          <p:nvPr/>
        </p:nvSpPr>
        <p:spPr>
          <a:xfrm>
            <a:off x="1" y="1352549"/>
            <a:ext cx="25527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B050"/>
                </a:solidFill>
              </a:rPr>
              <a:t>Arsylwi </a:t>
            </a:r>
          </a:p>
          <a:p>
            <a:pPr algn="ctr"/>
            <a:r>
              <a:rPr lang="en-US" sz="2000" dirty="0">
                <a:solidFill>
                  <a:srgbClr val="00B050"/>
                </a:solidFill>
              </a:rPr>
              <a:t>– </a:t>
            </a:r>
          </a:p>
          <a:p>
            <a:pPr algn="ctr"/>
            <a:r>
              <a:rPr lang="en-US" sz="2000" dirty="0">
                <a:solidFill>
                  <a:srgbClr val="00B050"/>
                </a:solidFill>
              </a:rPr>
              <a:t>Dwi’n gwybod hwnna…</a:t>
            </a:r>
          </a:p>
          <a:p>
            <a:pPr algn="ctr"/>
            <a:endParaRPr lang="en-US" sz="2000" dirty="0">
              <a:solidFill>
                <a:srgbClr val="00B050"/>
              </a:solidFill>
            </a:endParaRPr>
          </a:p>
          <a:p>
            <a:pPr algn="ctr"/>
            <a:r>
              <a:rPr lang="en-US" sz="2000" dirty="0">
                <a:solidFill>
                  <a:srgbClr val="00B050"/>
                </a:solidFill>
              </a:rPr>
              <a:t>Dwi’n gallu gweld…</a:t>
            </a:r>
          </a:p>
          <a:p>
            <a:pPr algn="ctr"/>
            <a:endParaRPr lang="en-US" sz="2000" dirty="0">
              <a:solidFill>
                <a:srgbClr val="00B050"/>
              </a:solidFill>
            </a:endParaRPr>
          </a:p>
          <a:p>
            <a:pPr algn="ctr"/>
            <a:r>
              <a:rPr lang="en-US" sz="2000" dirty="0">
                <a:solidFill>
                  <a:srgbClr val="00B050"/>
                </a:solidFill>
              </a:rPr>
              <a:t>Mae’r eitem yma yn ddangos…</a:t>
            </a:r>
          </a:p>
          <a:p>
            <a:pPr algn="ctr"/>
            <a:endParaRPr lang="en-US" sz="2000" dirty="0">
              <a:solidFill>
                <a:srgbClr val="00B050"/>
              </a:solidFill>
            </a:endParaRPr>
          </a:p>
          <a:p>
            <a:pPr algn="ctr"/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870FB63-8A21-901E-114B-CDEB334A1FB2}"/>
              </a:ext>
            </a:extLst>
          </p:cNvPr>
          <p:cNvSpPr txBox="1"/>
          <p:nvPr/>
        </p:nvSpPr>
        <p:spPr>
          <a:xfrm>
            <a:off x="6724649" y="1456766"/>
            <a:ext cx="24193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C000"/>
                </a:solidFill>
              </a:rPr>
              <a:t>Synnu </a:t>
            </a:r>
          </a:p>
          <a:p>
            <a:pPr algn="ctr"/>
            <a:r>
              <a:rPr lang="en-US" sz="2000" dirty="0">
                <a:solidFill>
                  <a:srgbClr val="FFC000"/>
                </a:solidFill>
              </a:rPr>
              <a:t>– </a:t>
            </a:r>
          </a:p>
          <a:p>
            <a:pPr algn="ctr"/>
            <a:r>
              <a:rPr lang="en-US" sz="2000" dirty="0">
                <a:solidFill>
                  <a:srgbClr val="FFC000"/>
                </a:solidFill>
              </a:rPr>
              <a:t>Dwi’n typed sut…</a:t>
            </a:r>
          </a:p>
          <a:p>
            <a:pPr algn="ctr"/>
            <a:endParaRPr lang="en-US" sz="2000" dirty="0">
              <a:solidFill>
                <a:srgbClr val="FFC000"/>
              </a:solidFill>
            </a:endParaRPr>
          </a:p>
          <a:p>
            <a:pPr algn="ctr"/>
            <a:r>
              <a:rPr lang="en-US" sz="2000" dirty="0">
                <a:solidFill>
                  <a:srgbClr val="FFC000"/>
                </a:solidFill>
              </a:rPr>
              <a:t>Sut ydy…</a:t>
            </a:r>
          </a:p>
          <a:p>
            <a:pPr algn="ctr"/>
            <a:endParaRPr lang="en-US" sz="2000" dirty="0">
              <a:solidFill>
                <a:srgbClr val="FFC000"/>
              </a:solidFill>
            </a:endParaRPr>
          </a:p>
          <a:p>
            <a:pPr algn="ctr"/>
            <a:r>
              <a:rPr lang="en-US" sz="2000" dirty="0">
                <a:solidFill>
                  <a:srgbClr val="FFC000"/>
                </a:solidFill>
              </a:rPr>
              <a:t>Os…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E74A668-42D8-996A-D292-12361BF1C0C1}"/>
              </a:ext>
            </a:extLst>
          </p:cNvPr>
          <p:cNvSpPr txBox="1"/>
          <p:nvPr/>
        </p:nvSpPr>
        <p:spPr>
          <a:xfrm>
            <a:off x="3443286" y="3703535"/>
            <a:ext cx="2257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Casglu ‘infer’ – </a:t>
            </a:r>
            <a:r>
              <a:rPr lang="en-US" sz="2000" dirty="0">
                <a:solidFill>
                  <a:srgbClr val="FF0000"/>
                </a:solidFill>
              </a:rPr>
              <a:t>Dwi’n meddwl…</a:t>
            </a:r>
          </a:p>
        </p:txBody>
      </p:sp>
    </p:spTree>
    <p:extLst>
      <p:ext uri="{BB962C8B-B14F-4D97-AF65-F5344CB8AC3E}">
        <p14:creationId xmlns:p14="http://schemas.microsoft.com/office/powerpoint/2010/main" val="7735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4E39385B-2ABE-59AD-8877-3B9F01977B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4352925"/>
            <a:ext cx="9144000" cy="790575"/>
          </a:xfrm>
        </p:spPr>
        <p:txBody>
          <a:bodyPr>
            <a:normAutofit/>
          </a:bodyPr>
          <a:lstStyle/>
          <a:p>
            <a:pPr marL="146050" lvl="0" indent="0" algn="ctr"/>
            <a:r>
              <a:rPr lang="en-GB" sz="1500" dirty="0">
                <a:solidFill>
                  <a:srgbClr val="00B050"/>
                </a:solidFill>
              </a:rPr>
              <a:t>Stop Dysgu 1 –Disgrifio beth yw’r micro:bit BBC</a:t>
            </a:r>
          </a:p>
          <a:p>
            <a:endParaRPr lang="en-US" sz="1000" dirty="0"/>
          </a:p>
        </p:txBody>
      </p:sp>
      <p:pic>
        <p:nvPicPr>
          <p:cNvPr id="2" name="Online Media 1" descr="Introduction to the BBC micro:bit">
            <a:hlinkClick r:id="" action="ppaction://media"/>
            <a:extLst>
              <a:ext uri="{FF2B5EF4-FFF2-40B4-BE49-F238E27FC236}">
                <a16:creationId xmlns:a16="http://schemas.microsoft.com/office/drawing/2014/main" xmlns="" id="{3C9346F9-B458-4C15-46BC-D1DE9A9E8DD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184275" y="321469"/>
            <a:ext cx="6775450" cy="382812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8308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4D3B00-45F0-EB50-1DB0-36D46EF8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925" y="1317300"/>
            <a:ext cx="3706500" cy="250890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dirty="0"/>
              <a:t>Cwestiwn Mawr</a:t>
            </a:r>
            <a:br>
              <a:rPr lang="en-US" dirty="0"/>
            </a:br>
            <a:r>
              <a:rPr lang="en-US" dirty="0"/>
              <a:t>-</a:t>
            </a:r>
            <a:br>
              <a:rPr lang="en-US" dirty="0"/>
            </a:br>
            <a:r>
              <a:rPr lang="en-US" dirty="0">
                <a:solidFill>
                  <a:schemeClr val="bg1"/>
                </a:solidFill>
              </a:rPr>
              <a:t>Beth yw y micro: bit BBC a pam ydy hi yn pwysig yn y byd o gyfrifiadureg?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0E211-A8C3-F941-51E3-BBEABB03CE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marL="146050" lvl="0" indent="0" algn="ctr">
              <a:buNone/>
            </a:pPr>
            <a:r>
              <a:rPr lang="en-GB" sz="1600" b="1" dirty="0">
                <a:solidFill>
                  <a:srgbClr val="00B050"/>
                </a:solidFill>
              </a:rPr>
              <a:t>Stop Dysgu 1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–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00B050"/>
                </a:solidFill>
              </a:rPr>
              <a:t>Disgrifio beth yw’r micro:bit BBC</a:t>
            </a:r>
          </a:p>
          <a:p>
            <a:pPr marL="146050" indent="0" algn="ctr">
              <a:buNone/>
            </a:pPr>
            <a:endParaRPr lang="en-GB" sz="1600" dirty="0">
              <a:solidFill>
                <a:srgbClr val="00B050"/>
              </a:solidFill>
            </a:endParaRPr>
          </a:p>
          <a:p>
            <a:pPr marL="146050" indent="0" algn="ctr">
              <a:buNone/>
            </a:pPr>
            <a:endParaRPr lang="en-GB" sz="1600" dirty="0"/>
          </a:p>
          <a:p>
            <a:pPr marL="146050" lvl="0" indent="0" algn="ctr">
              <a:buNone/>
            </a:pPr>
            <a:r>
              <a:rPr lang="en-GB" sz="1600" b="1" dirty="0">
                <a:solidFill>
                  <a:srgbClr val="FFC000"/>
                </a:solidFill>
              </a:rPr>
              <a:t>Stop Dysgu 2 </a:t>
            </a:r>
          </a:p>
          <a:p>
            <a:pPr marL="146050" lvl="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– </a:t>
            </a:r>
          </a:p>
          <a:p>
            <a:pPr marL="146050" indent="0" algn="ctr">
              <a:buNone/>
            </a:pPr>
            <a:r>
              <a:rPr lang="en-GB" sz="1600" dirty="0">
                <a:solidFill>
                  <a:srgbClr val="FFC000"/>
                </a:solidFill>
              </a:rPr>
              <a:t>Amlinellu y gwahanol cydrannau mae’n cynnwys</a:t>
            </a:r>
          </a:p>
          <a:p>
            <a:pPr marL="146050" lvl="0" indent="0" algn="ctr">
              <a:buNone/>
            </a:pPr>
            <a:endParaRPr lang="en-GB" sz="1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215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9"/>
          <p:cNvSpPr txBox="1">
            <a:spLocks noGrp="1"/>
          </p:cNvSpPr>
          <p:nvPr>
            <p:ph type="title"/>
          </p:nvPr>
        </p:nvSpPr>
        <p:spPr>
          <a:xfrm>
            <a:off x="146424" y="143288"/>
            <a:ext cx="4531626" cy="629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3100" dirty="0">
                <a:latin typeface="Roboto"/>
                <a:ea typeface="Roboto"/>
                <a:cs typeface="Roboto"/>
                <a:sym typeface="Roboto"/>
              </a:rPr>
              <a:t>Cyfeirydd y cwis</a:t>
            </a:r>
            <a:endParaRPr sz="31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7" name="Google Shape;137;p19"/>
          <p:cNvSpPr txBox="1"/>
          <p:nvPr/>
        </p:nvSpPr>
        <p:spPr>
          <a:xfrm>
            <a:off x="1167225" y="1404400"/>
            <a:ext cx="1215000" cy="830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B</a:t>
            </a:r>
            <a:r>
              <a:rPr lang="en" dirty="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otwm ailosod (tu ol)</a:t>
            </a:r>
            <a:endParaRPr dirty="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38" name="Google Shape;138;p19"/>
          <p:cNvCxnSpPr>
            <a:stCxn id="137" idx="2"/>
          </p:cNvCxnSpPr>
          <p:nvPr/>
        </p:nvCxnSpPr>
        <p:spPr>
          <a:xfrm>
            <a:off x="1774725" y="2235366"/>
            <a:ext cx="1091100" cy="77434"/>
          </a:xfrm>
          <a:prstGeom prst="straightConnector1">
            <a:avLst/>
          </a:prstGeom>
          <a:noFill/>
          <a:ln w="28575" cap="flat" cmpd="sng">
            <a:solidFill>
              <a:srgbClr val="D8334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39" name="Google Shape;139;p19"/>
          <p:cNvSpPr txBox="1"/>
          <p:nvPr/>
        </p:nvSpPr>
        <p:spPr>
          <a:xfrm>
            <a:off x="146424" y="2394750"/>
            <a:ext cx="890700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00FF"/>
                </a:solidFill>
                <a:latin typeface="Roboto"/>
                <a:ea typeface="Roboto"/>
                <a:cs typeface="Roboto"/>
                <a:sym typeface="Roboto"/>
              </a:rPr>
              <a:t>Mynd yn ol</a:t>
            </a:r>
            <a:endParaRPr dirty="0">
              <a:solidFill>
                <a:srgbClr val="FF00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0" name="Google Shape;140;p19"/>
          <p:cNvSpPr txBox="1"/>
          <p:nvPr/>
        </p:nvSpPr>
        <p:spPr>
          <a:xfrm>
            <a:off x="3671475" y="227732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00FF"/>
                </a:solidFill>
              </a:rPr>
              <a:t>Mynd ymlaen</a:t>
            </a:r>
            <a:endParaRPr dirty="0">
              <a:solidFill>
                <a:srgbClr val="FF00FF"/>
              </a:solidFill>
            </a:endParaRPr>
          </a:p>
        </p:txBody>
      </p:sp>
      <p:sp>
        <p:nvSpPr>
          <p:cNvPr id="141" name="Google Shape;141;p19"/>
          <p:cNvSpPr txBox="1"/>
          <p:nvPr/>
        </p:nvSpPr>
        <p:spPr>
          <a:xfrm>
            <a:off x="3671475" y="3231125"/>
            <a:ext cx="1123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Atebion</a:t>
            </a:r>
            <a:endParaRPr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2" name="Google Shape;14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225" y="2114850"/>
            <a:ext cx="2475323" cy="202767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3" name="Google Shape;143;p19"/>
          <p:cNvCxnSpPr/>
          <p:nvPr/>
        </p:nvCxnSpPr>
        <p:spPr>
          <a:xfrm>
            <a:off x="953125" y="2638038"/>
            <a:ext cx="601800" cy="449100"/>
          </a:xfrm>
          <a:prstGeom prst="straightConnector1">
            <a:avLst/>
          </a:prstGeom>
          <a:noFill/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44" name="Google Shape;144;p19"/>
          <p:cNvCxnSpPr/>
          <p:nvPr/>
        </p:nvCxnSpPr>
        <p:spPr>
          <a:xfrm flipH="1">
            <a:off x="3442912" y="2634736"/>
            <a:ext cx="458700" cy="426300"/>
          </a:xfrm>
          <a:prstGeom prst="straightConnector1">
            <a:avLst/>
          </a:prstGeom>
          <a:noFill/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45" name="Google Shape;145;p19"/>
          <p:cNvCxnSpPr/>
          <p:nvPr/>
        </p:nvCxnSpPr>
        <p:spPr>
          <a:xfrm flipH="1">
            <a:off x="2862675" y="3426275"/>
            <a:ext cx="808800" cy="9900"/>
          </a:xfrm>
          <a:prstGeom prst="straightConnector1">
            <a:avLst/>
          </a:prstGeom>
          <a:noFill/>
          <a:ln w="28575" cap="flat" cmpd="sng">
            <a:solidFill>
              <a:srgbClr val="FFFE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46" name="Google Shape;146;p19"/>
          <p:cNvSpPr/>
          <p:nvPr/>
        </p:nvSpPr>
        <p:spPr>
          <a:xfrm>
            <a:off x="1999950" y="2677525"/>
            <a:ext cx="1017000" cy="1034700"/>
          </a:xfrm>
          <a:prstGeom prst="rect">
            <a:avLst/>
          </a:prstGeom>
          <a:noFill/>
          <a:ln w="28575" cap="flat" cmpd="sng">
            <a:solidFill>
              <a:srgbClr val="D8334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7" name="Google Shape;147;p19"/>
          <p:cNvSpPr txBox="1"/>
          <p:nvPr/>
        </p:nvSpPr>
        <p:spPr>
          <a:xfrm>
            <a:off x="2981900" y="154945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lt1"/>
                </a:solidFill>
              </a:rPr>
              <a:t>Cyflwyno atebion</a:t>
            </a:r>
            <a:endParaRPr dirty="0">
              <a:solidFill>
                <a:schemeClr val="lt1"/>
              </a:solidFill>
            </a:endParaRPr>
          </a:p>
        </p:txBody>
      </p:sp>
      <p:cxnSp>
        <p:nvCxnSpPr>
          <p:cNvPr id="148" name="Google Shape;148;p19"/>
          <p:cNvCxnSpPr/>
          <p:nvPr/>
        </p:nvCxnSpPr>
        <p:spPr>
          <a:xfrm flipH="1">
            <a:off x="2753337" y="1906861"/>
            <a:ext cx="458700" cy="426300"/>
          </a:xfrm>
          <a:prstGeom prst="straightConnector1">
            <a:avLst/>
          </a:prstGeom>
          <a:noFill/>
          <a:ln w="28575" cap="flat" cmpd="sng">
            <a:solidFill>
              <a:srgbClr val="FFFEFF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49" name="Google Shape;14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1150" y="1549438"/>
            <a:ext cx="808800" cy="7414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9"/>
          <p:cNvSpPr txBox="1"/>
          <p:nvPr/>
        </p:nvSpPr>
        <p:spPr>
          <a:xfrm>
            <a:off x="5897175" y="1722211"/>
            <a:ext cx="31197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chemeClr val="accent5"/>
                </a:solidFill>
              </a:rPr>
              <a:t>Cysylltiedig –</a:t>
            </a:r>
            <a:r>
              <a:rPr lang="en" sz="1200" dirty="0">
                <a:solidFill>
                  <a:schemeClr val="lt1"/>
                </a:solidFill>
              </a:rPr>
              <a:t> Aros </a:t>
            </a:r>
            <a:r>
              <a:rPr lang="en-GB" sz="1200" dirty="0">
                <a:solidFill>
                  <a:schemeClr val="lt1"/>
                </a:solidFill>
              </a:rPr>
              <a:t>i’r cwis dechrau</a:t>
            </a:r>
            <a:endParaRPr sz="1200" dirty="0">
              <a:solidFill>
                <a:schemeClr val="lt1"/>
              </a:solidFill>
            </a:endParaRPr>
          </a:p>
        </p:txBody>
      </p:sp>
      <p:pic>
        <p:nvPicPr>
          <p:cNvPr id="151" name="Google Shape;151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81750" y="3741800"/>
            <a:ext cx="556825" cy="540922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19"/>
          <p:cNvSpPr txBox="1"/>
          <p:nvPr/>
        </p:nvSpPr>
        <p:spPr>
          <a:xfrm>
            <a:off x="5698425" y="3848913"/>
            <a:ext cx="16416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FFFFFF"/>
                </a:solidFill>
              </a:rPr>
              <a:t>Derbyn gwybodaeth</a:t>
            </a:r>
            <a:endParaRPr sz="1200" dirty="0">
              <a:solidFill>
                <a:srgbClr val="FFFFFF"/>
              </a:solidFill>
            </a:endParaRPr>
          </a:p>
        </p:txBody>
      </p:sp>
      <p:pic>
        <p:nvPicPr>
          <p:cNvPr id="153" name="Google Shape;153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41150" y="113025"/>
            <a:ext cx="808800" cy="696948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9"/>
          <p:cNvSpPr txBox="1"/>
          <p:nvPr/>
        </p:nvSpPr>
        <p:spPr>
          <a:xfrm>
            <a:off x="5897175" y="276850"/>
            <a:ext cx="16416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rgbClr val="FFFFFF"/>
                </a:solidFill>
              </a:rPr>
              <a:t>Croeso!</a:t>
            </a:r>
            <a:endParaRPr sz="1200" dirty="0">
              <a:solidFill>
                <a:srgbClr val="FFFFFF"/>
              </a:solidFill>
            </a:endParaRPr>
          </a:p>
        </p:txBody>
      </p:sp>
      <p:pic>
        <p:nvPicPr>
          <p:cNvPr id="155" name="Google Shape;155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81750" y="4388625"/>
            <a:ext cx="556825" cy="532609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9"/>
          <p:cNvSpPr txBox="1"/>
          <p:nvPr/>
        </p:nvSpPr>
        <p:spPr>
          <a:xfrm>
            <a:off x="5698425" y="4470275"/>
            <a:ext cx="16416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rgbClr val="FFFFFF"/>
                </a:solidFill>
              </a:rPr>
              <a:t>(Lwytho gwybodaeth)</a:t>
            </a:r>
            <a:endParaRPr sz="1200" dirty="0">
              <a:solidFill>
                <a:srgbClr val="FFFFFF"/>
              </a:solidFill>
            </a:endParaRPr>
          </a:p>
        </p:txBody>
      </p:sp>
      <p:pic>
        <p:nvPicPr>
          <p:cNvPr id="157" name="Google Shape;157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041150" y="2421300"/>
            <a:ext cx="890700" cy="93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039550" y="2433998"/>
            <a:ext cx="794728" cy="909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9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941975" y="2440850"/>
            <a:ext cx="955252" cy="90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004924" y="2440850"/>
            <a:ext cx="808800" cy="88914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9"/>
          <p:cNvSpPr txBox="1"/>
          <p:nvPr/>
        </p:nvSpPr>
        <p:spPr>
          <a:xfrm>
            <a:off x="5365825" y="3360250"/>
            <a:ext cx="3651050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rgbClr val="FF00FF"/>
                </a:solidFill>
              </a:rPr>
              <a:t>Dewisiad atebion (</a:t>
            </a:r>
            <a:r>
              <a:rPr lang="en" sz="1200" dirty="0">
                <a:solidFill>
                  <a:srgbClr val="FFFFFF"/>
                </a:solidFill>
              </a:rPr>
              <a:t>Mae eich ‘micro:bit’ yn barod!)</a:t>
            </a:r>
            <a:endParaRPr sz="1200" dirty="0">
              <a:solidFill>
                <a:srgbClr val="FFFFFF"/>
              </a:solidFill>
            </a:endParaRPr>
          </a:p>
        </p:txBody>
      </p:sp>
      <p:sp>
        <p:nvSpPr>
          <p:cNvPr id="162" name="Google Shape;162;p19"/>
          <p:cNvSpPr txBox="1"/>
          <p:nvPr/>
        </p:nvSpPr>
        <p:spPr>
          <a:xfrm>
            <a:off x="5897175" y="543700"/>
            <a:ext cx="300000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dirty="0">
                <a:solidFill>
                  <a:srgbClr val="FFFFFF"/>
                </a:solidFill>
              </a:rPr>
              <a:t>Os ydych chi yn stwc ar y sgrin yma, defnyddiwch y </a:t>
            </a:r>
            <a:r>
              <a:rPr lang="en" sz="1200" dirty="0">
                <a:solidFill>
                  <a:srgbClr val="FF0000"/>
                </a:solidFill>
              </a:rPr>
              <a:t>botwm ailosod</a:t>
            </a:r>
            <a:r>
              <a:rPr lang="en" sz="1200" dirty="0">
                <a:solidFill>
                  <a:srgbClr val="FFFFFF"/>
                </a:solidFill>
              </a:rPr>
              <a:t> ar y cefn.</a:t>
            </a:r>
            <a:endParaRPr sz="1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  <p:bldP spid="139" grpId="0"/>
      <p:bldP spid="140" grpId="0"/>
      <p:bldP spid="141" grpId="0"/>
      <p:bldP spid="147" grpId="0"/>
      <p:bldP spid="150" grpId="0"/>
      <p:bldP spid="152" grpId="0"/>
      <p:bldP spid="154" grpId="0"/>
      <p:bldP spid="156" grpId="0"/>
      <p:bldP spid="161" grpId="0"/>
      <p:bldP spid="1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0"/>
          <p:cNvSpPr txBox="1">
            <a:spLocks noGrp="1"/>
          </p:cNvSpPr>
          <p:nvPr>
            <p:ph type="title"/>
          </p:nvPr>
        </p:nvSpPr>
        <p:spPr>
          <a:xfrm>
            <a:off x="120580" y="316475"/>
            <a:ext cx="8859345" cy="69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latin typeface="Roboto"/>
                <a:ea typeface="Roboto"/>
                <a:cs typeface="Roboto"/>
                <a:sym typeface="Roboto"/>
              </a:rPr>
              <a:t>C1:Beth yw eich hoff lliw?</a:t>
            </a:r>
            <a:endParaRPr sz="2500" i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9" name="Google Shape;169;p20"/>
          <p:cNvSpPr txBox="1">
            <a:spLocks noGrp="1"/>
          </p:cNvSpPr>
          <p:nvPr>
            <p:ph type="title"/>
          </p:nvPr>
        </p:nvSpPr>
        <p:spPr>
          <a:xfrm>
            <a:off x="279125" y="1724100"/>
            <a:ext cx="6724200" cy="27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A : Coch</a:t>
            </a: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B : Glas</a:t>
            </a: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C : Gwyrdd</a:t>
            </a: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Ch : Arall</a:t>
            </a: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0" name="Google Shape;170;p20"/>
          <p:cNvSpPr/>
          <p:nvPr/>
        </p:nvSpPr>
        <p:spPr>
          <a:xfrm>
            <a:off x="2372675" y="1784275"/>
            <a:ext cx="3499800" cy="452700"/>
          </a:xfrm>
          <a:prstGeom prst="rect">
            <a:avLst/>
          </a:prstGeom>
          <a:solidFill>
            <a:srgbClr val="CC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1" name="Google Shape;171;p20"/>
          <p:cNvSpPr/>
          <p:nvPr/>
        </p:nvSpPr>
        <p:spPr>
          <a:xfrm>
            <a:off x="2372675" y="2421125"/>
            <a:ext cx="3499800" cy="452700"/>
          </a:xfrm>
          <a:prstGeom prst="rect">
            <a:avLst/>
          </a:prstGeom>
          <a:solidFill>
            <a:srgbClr val="1155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2" name="Google Shape;172;p20"/>
          <p:cNvSpPr/>
          <p:nvPr/>
        </p:nvSpPr>
        <p:spPr>
          <a:xfrm>
            <a:off x="2372675" y="3134975"/>
            <a:ext cx="3499800" cy="452700"/>
          </a:xfrm>
          <a:prstGeom prst="rect">
            <a:avLst/>
          </a:prstGeom>
          <a:solidFill>
            <a:srgbClr val="38761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" name="Google Shape;173;p20"/>
          <p:cNvSpPr/>
          <p:nvPr/>
        </p:nvSpPr>
        <p:spPr>
          <a:xfrm>
            <a:off x="2372675" y="3803525"/>
            <a:ext cx="3499800" cy="452700"/>
          </a:xfrm>
          <a:prstGeom prst="rect">
            <a:avLst/>
          </a:prstGeom>
          <a:solidFill>
            <a:srgbClr val="EEEEEE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4" name="Google Shape;174;p20"/>
          <p:cNvSpPr txBox="1"/>
          <p:nvPr/>
        </p:nvSpPr>
        <p:spPr>
          <a:xfrm>
            <a:off x="3862175" y="3775925"/>
            <a:ext cx="5208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Roboto"/>
                <a:ea typeface="Roboto"/>
                <a:cs typeface="Roboto"/>
                <a:sym typeface="Roboto"/>
              </a:rPr>
              <a:t>?</a:t>
            </a:r>
            <a:endParaRPr sz="2100" dirty="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2"/>
          <p:cNvSpPr txBox="1">
            <a:spLocks noGrp="1"/>
          </p:cNvSpPr>
          <p:nvPr>
            <p:ph type="title"/>
          </p:nvPr>
        </p:nvSpPr>
        <p:spPr>
          <a:xfrm>
            <a:off x="140677" y="316475"/>
            <a:ext cx="9181848" cy="69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latin typeface="Roboto"/>
                <a:ea typeface="Roboto"/>
                <a:cs typeface="Roboto"/>
                <a:sym typeface="Roboto"/>
              </a:rPr>
              <a:t>C2: Faint o ddisgyblion ydych chi’n meddwl sydd yn astudio at Prifysgol Caerdydd?</a:t>
            </a:r>
            <a:endParaRPr sz="2500" i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8" name="Google Shape;188;p22"/>
          <p:cNvSpPr txBox="1">
            <a:spLocks noGrp="1"/>
          </p:cNvSpPr>
          <p:nvPr>
            <p:ph type="title"/>
          </p:nvPr>
        </p:nvSpPr>
        <p:spPr>
          <a:xfrm>
            <a:off x="1130325" y="1724100"/>
            <a:ext cx="5873100" cy="27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A : 485</a:t>
            </a: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B : 3,000</a:t>
            </a: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C : 30,000</a:t>
            </a: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Ch : 485,000</a:t>
            </a: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9" name="Google Shape;189;p22"/>
          <p:cNvSpPr txBox="1"/>
          <p:nvPr/>
        </p:nvSpPr>
        <p:spPr>
          <a:xfrm>
            <a:off x="3171000" y="3162825"/>
            <a:ext cx="5973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Roboto"/>
                <a:ea typeface="Roboto"/>
                <a:cs typeface="Roboto"/>
                <a:sym typeface="Roboto"/>
              </a:rPr>
              <a:t>Hun yw’r ateb cywir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0" name="Google Shape;190;p22"/>
          <p:cNvSpPr txBox="1"/>
          <p:nvPr/>
        </p:nvSpPr>
        <p:spPr>
          <a:xfrm>
            <a:off x="3333775" y="3878350"/>
            <a:ext cx="5810225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Roboto"/>
                <a:ea typeface="Roboto"/>
                <a:cs typeface="Roboto"/>
                <a:sym typeface="Roboto"/>
              </a:rPr>
              <a:t>Hun yw’r poblogaeth Caerdydd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91" name="Google Shape;191;p22"/>
          <p:cNvCxnSpPr>
            <a:endCxn id="189" idx="1"/>
          </p:cNvCxnSpPr>
          <p:nvPr/>
        </p:nvCxnSpPr>
        <p:spPr>
          <a:xfrm rot="10800000" flipH="1">
            <a:off x="2583300" y="3362925"/>
            <a:ext cx="587700" cy="44100"/>
          </a:xfrm>
          <a:prstGeom prst="straightConnector1">
            <a:avLst/>
          </a:prstGeom>
          <a:noFill/>
          <a:ln w="38100" cap="flat" cmpd="sng">
            <a:solidFill>
              <a:srgbClr val="93C47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2" name="Google Shape;192;p22"/>
          <p:cNvCxnSpPr/>
          <p:nvPr/>
        </p:nvCxnSpPr>
        <p:spPr>
          <a:xfrm rot="10800000" flipH="1">
            <a:off x="2746075" y="4056400"/>
            <a:ext cx="587700" cy="44100"/>
          </a:xfrm>
          <a:prstGeom prst="straightConnector1">
            <a:avLst/>
          </a:prstGeom>
          <a:noFill/>
          <a:ln w="38100" cap="flat" cmpd="sng">
            <a:solidFill>
              <a:srgbClr val="93C47D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/>
      <p:bldP spid="1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3"/>
          <p:cNvSpPr txBox="1">
            <a:spLocks noGrp="1"/>
          </p:cNvSpPr>
          <p:nvPr>
            <p:ph type="title"/>
          </p:nvPr>
        </p:nvSpPr>
        <p:spPr>
          <a:xfrm>
            <a:off x="130629" y="316475"/>
            <a:ext cx="7987396" cy="69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latin typeface="Roboto"/>
                <a:ea typeface="Roboto"/>
                <a:cs typeface="Roboto"/>
                <a:sym typeface="Roboto"/>
              </a:rPr>
              <a:t>C3: Ydych chi wedi glywed o’r ‘</a:t>
            </a:r>
            <a:r>
              <a:rPr lang="en" sz="2500" b="1" dirty="0">
                <a:latin typeface="Roboto"/>
                <a:ea typeface="Roboto"/>
                <a:cs typeface="Roboto"/>
                <a:sym typeface="Roboto"/>
              </a:rPr>
              <a:t>BBC micro:bit’ o blaen?</a:t>
            </a:r>
            <a:endParaRPr sz="2500" i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9" name="Google Shape;199;p23"/>
          <p:cNvSpPr txBox="1">
            <a:spLocks noGrp="1"/>
          </p:cNvSpPr>
          <p:nvPr>
            <p:ph type="title"/>
          </p:nvPr>
        </p:nvSpPr>
        <p:spPr>
          <a:xfrm>
            <a:off x="2245875" y="2157575"/>
            <a:ext cx="4740900" cy="27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A : Ydy</a:t>
            </a: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dirty="0">
                <a:solidFill>
                  <a:srgbClr val="D83346"/>
                </a:solidFill>
                <a:latin typeface="Roboto"/>
                <a:ea typeface="Roboto"/>
                <a:cs typeface="Roboto"/>
                <a:sym typeface="Roboto"/>
              </a:rPr>
              <a:t>B : Nac ydy</a:t>
            </a: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500" dirty="0">
              <a:solidFill>
                <a:srgbClr val="D833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0" name="Google Shape;20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3625" y="1805000"/>
            <a:ext cx="2475323" cy="2027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426</Words>
  <Application>Microsoft Office PowerPoint</Application>
  <PresentationFormat>On-screen Show (16:9)</PresentationFormat>
  <Paragraphs>121</Paragraphs>
  <Slides>15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Roboto</vt:lpstr>
      <vt:lpstr>Merriweather</vt:lpstr>
      <vt:lpstr>Paradigm</vt:lpstr>
      <vt:lpstr>PowerPoint Presentation</vt:lpstr>
      <vt:lpstr>Cwestiwn Mawr - Beth yw y micro: bit BBC a pam ydy hi yn pwysig yn y byd o gyfrifiadureg?</vt:lpstr>
      <vt:lpstr>PowerPoint Presentation</vt:lpstr>
      <vt:lpstr>PowerPoint Presentation</vt:lpstr>
      <vt:lpstr>Cwestiwn Mawr - Beth yw y micro: bit BBC a pam ydy hi yn pwysig yn y byd o gyfrifiadureg?</vt:lpstr>
      <vt:lpstr>Cyfeirydd y cwis</vt:lpstr>
      <vt:lpstr>C1:Beth yw eich hoff lliw?</vt:lpstr>
      <vt:lpstr>C2: Faint o ddisgyblion ydych chi’n meddwl sydd yn astudio at Prifysgol Caerdydd?</vt:lpstr>
      <vt:lpstr>C3: Ydych chi wedi glywed o’r ‘BBC micro:bit’ o blaen?</vt:lpstr>
      <vt:lpstr>C4: Ydych chi wedi codio o blaen?</vt:lpstr>
      <vt:lpstr>Cwestiwn Mawr - Beth yw y micro: bit BBC a pam ydy hi yn pwysig yn y byd o gyfrifiadureg?</vt:lpstr>
      <vt:lpstr>Cydrannau BBC micro:bit</vt:lpstr>
      <vt:lpstr>Cwestiwn Mawr - Beth yw y micro: bit BBC a pam ydy hi yn pwysig yn y byd o gyfrifiadureg?</vt:lpstr>
      <vt:lpstr>Problemau byd gor iawn a prosiectau datrysiadau:</vt:lpstr>
      <vt:lpstr>Cwestiwn Mawr - Beth yw y micro: bit BBC a pam ydy hi yn pwysig yn y byd o gyfrifiadureg?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Craig Thompson</cp:lastModifiedBy>
  <cp:revision>12</cp:revision>
  <dcterms:modified xsi:type="dcterms:W3CDTF">2023-01-30T17:50:14Z</dcterms:modified>
</cp:coreProperties>
</file>