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98" r:id="rId2"/>
    <p:sldId id="268" r:id="rId3"/>
    <p:sldId id="288" r:id="rId4"/>
    <p:sldId id="289" r:id="rId5"/>
    <p:sldId id="260" r:id="rId6"/>
    <p:sldId id="291" r:id="rId7"/>
    <p:sldId id="262" r:id="rId8"/>
    <p:sldId id="292" r:id="rId9"/>
    <p:sldId id="278" r:id="rId10"/>
    <p:sldId id="265" r:id="rId11"/>
    <p:sldId id="266" r:id="rId12"/>
    <p:sldId id="294" r:id="rId13"/>
    <p:sldId id="295" r:id="rId14"/>
    <p:sldId id="299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Merriweather" panose="00000500000000000000" pitchFamily="2" charset="0"/>
      <p:regular r:id="rId21"/>
      <p:bold r:id="rId22"/>
      <p:italic r:id="rId23"/>
      <p:boldItalic r:id="rId24"/>
    </p:embeddedFont>
    <p:embeddedFont>
      <p:font typeface="Roboto" panose="02000000000000000000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8"/>
    <p:restoredTop sz="94640"/>
  </p:normalViewPr>
  <p:slideViewPr>
    <p:cSldViewPr snapToGrid="0">
      <p:cViewPr varScale="1">
        <p:scale>
          <a:sx n="100" d="100"/>
          <a:sy n="100" d="100"/>
        </p:scale>
        <p:origin x="778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9007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2345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01902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bdb58d8a8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bdb58d8a8_1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3f5b28faf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g13f5b28faf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76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3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"/>
          <p:cNvSpPr txBox="1"/>
          <p:nvPr/>
        </p:nvSpPr>
        <p:spPr>
          <a:xfrm>
            <a:off x="83025" y="1305525"/>
            <a:ext cx="7683112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Dyma beth mae’r code yn edrych fel tu fewn yr swyddogaeth yr ‘triggerDetector’:</a:t>
            </a:r>
            <a:endParaRPr sz="16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9" name="Google Shape;15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350" y="1736625"/>
            <a:ext cx="8088576" cy="236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0"/>
          <p:cNvSpPr txBox="1"/>
          <p:nvPr/>
        </p:nvSpPr>
        <p:spPr>
          <a:xfrm>
            <a:off x="245800" y="4360700"/>
            <a:ext cx="7833488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Ydych chi yn gallu gweld beth rydyn ni angen newid I ganfod naid yn lle camau?</a:t>
            </a:r>
            <a:endParaRPr sz="16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83025" y="257775"/>
            <a:ext cx="8744885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Sialens nesaf: gallwn ni cyfri naid yn lle camau?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3f5b28faf4_0_2"/>
          <p:cNvSpPr txBox="1">
            <a:spLocks noGrp="1"/>
          </p:cNvSpPr>
          <p:nvPr>
            <p:ph type="title"/>
          </p:nvPr>
        </p:nvSpPr>
        <p:spPr>
          <a:xfrm>
            <a:off x="112889" y="257775"/>
            <a:ext cx="871516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Sialens nesaf: gallwn ni cyfri naid yn lle camau?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9" name="Google Shape;169;g13f5b28faf4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000" y="2119138"/>
            <a:ext cx="5353050" cy="1924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13f5b28faf4_0_2"/>
          <p:cNvSpPr/>
          <p:nvPr/>
        </p:nvSpPr>
        <p:spPr>
          <a:xfrm rot="5764641">
            <a:off x="3516428" y="2227249"/>
            <a:ext cx="1039945" cy="62360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1" name="Google Shape;171;g13f5b28faf4_0_2"/>
          <p:cNvSpPr txBox="1"/>
          <p:nvPr/>
        </p:nvSpPr>
        <p:spPr>
          <a:xfrm>
            <a:off x="1074975" y="1350800"/>
            <a:ext cx="74145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Gyda y newid I ‘llai na’ rydyn ni nawr yn gallu canfod pan mae ein data acceleromedr yn mynd </a:t>
            </a:r>
            <a:r>
              <a:rPr lang="en-GB" sz="1600" b="1" dirty="0">
                <a:latin typeface="Roboto"/>
                <a:ea typeface="Roboto"/>
                <a:cs typeface="Roboto"/>
                <a:sym typeface="Roboto"/>
              </a:rPr>
              <a:t>o dan </a:t>
            </a: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y ‘triggerLevel’ yn lle pan mae’n mynd uwch ben o.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g13f5b28faf4_0_2"/>
          <p:cNvSpPr txBox="1"/>
          <p:nvPr/>
        </p:nvSpPr>
        <p:spPr>
          <a:xfrm>
            <a:off x="511900" y="4233425"/>
            <a:ext cx="79776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-"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Byddwn ni hefyd angen ein ‘triggerLevel’ I bod yn gwerth sydd yn </a:t>
            </a:r>
            <a:r>
              <a:rPr lang="en-GB" sz="1600" b="1" dirty="0">
                <a:latin typeface="Roboto"/>
                <a:ea typeface="Roboto"/>
                <a:cs typeface="Roboto"/>
                <a:sym typeface="Roboto"/>
              </a:rPr>
              <a:t>llai na </a:t>
            </a: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1000 (achos mae hwnna’n y gwerf gwaelodlin pan ni ddim yn symud)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gallwn ni defnyddio yr micro:bit BBC I greu gyfrif naid?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 y swyddogaeth o’r acceleromedr o’r micro:bit BBC I greu cyfrif naid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91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7BFDE8-1D6D-E157-A1EC-5DC5BD07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98537"/>
            <a:ext cx="8730725" cy="623700"/>
          </a:xfrm>
        </p:spPr>
        <p:txBody>
          <a:bodyPr/>
          <a:lstStyle/>
          <a:p>
            <a:r>
              <a:rPr lang="en-US" dirty="0"/>
              <a:t>Sialens!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36376B-E6F2-BAF4-245D-1D9242F81ADD}"/>
              </a:ext>
            </a:extLst>
          </p:cNvPr>
          <p:cNvSpPr txBox="1"/>
          <p:nvPr/>
        </p:nvSpPr>
        <p:spPr>
          <a:xfrm>
            <a:off x="451225" y="1771531"/>
            <a:ext cx="827621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</a:t>
            </a:r>
            <a:r>
              <a:rPr lang="en-GB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wiro’r code wnaethoch chi creu yn y sesiwn dwethaf i gyfri y nifer o’r naid sydd wedi cael ei gymryd</a:t>
            </a:r>
            <a:endParaRPr lang="en-US" sz="20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Gwella y cam cyfrif gan creu dewisiadau am ailosod y nifer o naid sydd wedi cael ei gymryd</a:t>
            </a:r>
            <a:endParaRPr lang="en-US" sz="2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Ychwanegu unrhy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newidion i’r cyfrif naid rhydych chi’n meddwl bydd yn gwella yr perfformiad</a:t>
            </a:r>
            <a:endParaRPr lang="en-US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05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Gallwn ni defnyddio yr micro:bit BBC I greu gyfrif naid?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fontScale="92500"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y gwahaniaeth rhwng cam a naid</a:t>
            </a:r>
          </a:p>
          <a:p>
            <a:pPr marL="146050" indent="0" algn="ctr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am y cam cyfrif  cael chwaethus I recordio y nifer o naid mae person yn gwneud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 y swyddogaeth o’r acceleromedr o’r micro:bit BBC I greu cyfrif naid</a:t>
            </a:r>
          </a:p>
        </p:txBody>
      </p:sp>
    </p:spTree>
    <p:extLst>
      <p:ext uri="{BB962C8B-B14F-4D97-AF65-F5344CB8AC3E}">
        <p14:creationId xmlns:p14="http://schemas.microsoft.com/office/powerpoint/2010/main" val="285651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988" y="143288"/>
            <a:ext cx="8700507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Ymarfer gweithgaredd adalwad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FE5E480-0C5F-6D5E-2213-C7FCBC810A39}"/>
              </a:ext>
            </a:extLst>
          </p:cNvPr>
          <p:cNvSpPr/>
          <p:nvPr/>
        </p:nvSpPr>
        <p:spPr>
          <a:xfrm>
            <a:off x="2852109" y="1975383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85103A-E048-3CE4-FD89-C76A31C7BAC3}"/>
              </a:ext>
            </a:extLst>
          </p:cNvPr>
          <p:cNvSpPr/>
          <p:nvPr/>
        </p:nvSpPr>
        <p:spPr>
          <a:xfrm>
            <a:off x="5789612" y="1652918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D816E-1A39-5B62-4461-EA424E909BDC}"/>
              </a:ext>
            </a:extLst>
          </p:cNvPr>
          <p:cNvSpPr/>
          <p:nvPr/>
        </p:nvSpPr>
        <p:spPr>
          <a:xfrm>
            <a:off x="4077651" y="2370587"/>
            <a:ext cx="106576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4B6ED6C-756F-F862-E65A-782E57CF7CF6}"/>
              </a:ext>
            </a:extLst>
          </p:cNvPr>
          <p:cNvSpPr/>
          <p:nvPr/>
        </p:nvSpPr>
        <p:spPr>
          <a:xfrm>
            <a:off x="2147388" y="2727254"/>
            <a:ext cx="133143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F1B67D-30F5-D106-540C-9DB799D30F09}"/>
              </a:ext>
            </a:extLst>
          </p:cNvPr>
          <p:cNvSpPr/>
          <p:nvPr/>
        </p:nvSpPr>
        <p:spPr>
          <a:xfrm>
            <a:off x="2541014" y="3634804"/>
            <a:ext cx="878311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7DC653A-9013-92A1-F870-23D60EEC38CB}"/>
              </a:ext>
            </a:extLst>
          </p:cNvPr>
          <p:cNvSpPr/>
          <p:nvPr/>
        </p:nvSpPr>
        <p:spPr>
          <a:xfrm>
            <a:off x="2522048" y="4170204"/>
            <a:ext cx="97585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EA5F4C-48A2-5460-BA40-C738E57592D6}"/>
              </a:ext>
            </a:extLst>
          </p:cNvPr>
          <p:cNvSpPr/>
          <p:nvPr/>
        </p:nvSpPr>
        <p:spPr>
          <a:xfrm>
            <a:off x="5503018" y="2520110"/>
            <a:ext cx="1254584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A40C86-DB81-1870-197F-F4E086DB93B1}"/>
              </a:ext>
            </a:extLst>
          </p:cNvPr>
          <p:cNvSpPr/>
          <p:nvPr/>
        </p:nvSpPr>
        <p:spPr>
          <a:xfrm>
            <a:off x="5922643" y="3475257"/>
            <a:ext cx="940070" cy="5596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Google Shape;303;p31">
            <a:extLst>
              <a:ext uri="{FF2B5EF4-FFF2-40B4-BE49-F238E27FC236}">
                <a16:creationId xmlns:a16="http://schemas.microsoft.com/office/drawing/2014/main" id="{8CD96935-191E-2252-7CFD-02B0508225D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5829" y="1136838"/>
            <a:ext cx="5989405" cy="35455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9FFCC9E-3994-8DDB-87F8-38D06A64F4ED}"/>
              </a:ext>
            </a:extLst>
          </p:cNvPr>
          <p:cNvCxnSpPr>
            <a:cxnSpLocks/>
          </p:cNvCxnSpPr>
          <p:nvPr/>
        </p:nvCxnSpPr>
        <p:spPr>
          <a:xfrm flipV="1">
            <a:off x="994973" y="1360442"/>
            <a:ext cx="711575" cy="4674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C2F4FAF-66D6-C985-8E47-CADC71266F07}"/>
              </a:ext>
            </a:extLst>
          </p:cNvPr>
          <p:cNvCxnSpPr>
            <a:cxnSpLocks/>
          </p:cNvCxnSpPr>
          <p:nvPr/>
        </p:nvCxnSpPr>
        <p:spPr>
          <a:xfrm flipV="1">
            <a:off x="1527072" y="1793709"/>
            <a:ext cx="923514" cy="110561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3A61248-3365-B131-4819-CBB311BDBFA7}"/>
              </a:ext>
            </a:extLst>
          </p:cNvPr>
          <p:cNvCxnSpPr/>
          <p:nvPr/>
        </p:nvCxnSpPr>
        <p:spPr>
          <a:xfrm flipV="1">
            <a:off x="779379" y="3755070"/>
            <a:ext cx="1018095" cy="63897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A5A7C82-37BB-1783-21A5-D7FC9C95DEB5}"/>
              </a:ext>
            </a:extLst>
          </p:cNvPr>
          <p:cNvCxnSpPr>
            <a:cxnSpLocks/>
          </p:cNvCxnSpPr>
          <p:nvPr/>
        </p:nvCxnSpPr>
        <p:spPr>
          <a:xfrm flipH="1">
            <a:off x="5503018" y="581770"/>
            <a:ext cx="1717914" cy="77782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5CC973-AA4B-11A9-0374-6F08ED1AD833}"/>
              </a:ext>
            </a:extLst>
          </p:cNvPr>
          <p:cNvCxnSpPr>
            <a:cxnSpLocks/>
          </p:cNvCxnSpPr>
          <p:nvPr/>
        </p:nvCxnSpPr>
        <p:spPr>
          <a:xfrm flipH="1" flipV="1">
            <a:off x="5467992" y="2471141"/>
            <a:ext cx="2225999" cy="10041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2076469-E968-F7CF-BFAD-E9B6244E5E25}"/>
              </a:ext>
            </a:extLst>
          </p:cNvPr>
          <p:cNvSpPr txBox="1"/>
          <p:nvPr/>
        </p:nvSpPr>
        <p:spPr>
          <a:xfrm>
            <a:off x="268996" y="2825020"/>
            <a:ext cx="1541337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Rhoi y newidyn ‘triggerLevel’ gwerth o 1500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9254A3-92BF-8DA8-D484-E19948004699}"/>
              </a:ext>
            </a:extLst>
          </p:cNvPr>
          <p:cNvSpPr txBox="1"/>
          <p:nvPr/>
        </p:nvSpPr>
        <p:spPr>
          <a:xfrm>
            <a:off x="200880" y="4269219"/>
            <a:ext cx="154133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Arddangosfa LED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105266-14ED-E9C9-B670-A34DC3E43F16}"/>
              </a:ext>
            </a:extLst>
          </p:cNvPr>
          <p:cNvSpPr txBox="1"/>
          <p:nvPr/>
        </p:nvSpPr>
        <p:spPr>
          <a:xfrm>
            <a:off x="6807437" y="3452915"/>
            <a:ext cx="1541337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Galw y swyddogaeth y ‘triggerDetector’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40C33F-16AF-72F6-7D81-8AF33ED742AC}"/>
              </a:ext>
            </a:extLst>
          </p:cNvPr>
          <p:cNvSpPr txBox="1"/>
          <p:nvPr/>
        </p:nvSpPr>
        <p:spPr>
          <a:xfrm>
            <a:off x="6229404" y="423485"/>
            <a:ext cx="272266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Pan mae’r signal radio wedi ei dderbyn rhedeg y code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4A20E0-200B-03BE-C73E-40E857D16590}"/>
              </a:ext>
            </a:extLst>
          </p:cNvPr>
          <p:cNvSpPr txBox="1"/>
          <p:nvPr/>
        </p:nvSpPr>
        <p:spPr>
          <a:xfrm>
            <a:off x="199294" y="1699918"/>
            <a:ext cx="154133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Code cychwynnol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Gallwn ni defnyddio yr micro:bit BBC I greu gyfrif naid?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fontScale="92500"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y gwahaniaeth rhwng cam a naid</a:t>
            </a:r>
          </a:p>
          <a:p>
            <a:pPr marL="146050" indent="0" algn="ctr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am y cam cyfrif  cael chwaethus I recordio y nifer o naid mae person yn gwneud</a:t>
            </a: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 y swyddogaeth o’r acceleromedr o’r micro:bit BBC I greu cyfrif naid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75414" y="333963"/>
            <a:ext cx="8626336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Tasg cyflym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Google Shape;369;p37">
            <a:extLst>
              <a:ext uri="{FF2B5EF4-FFF2-40B4-BE49-F238E27FC236}">
                <a16:creationId xmlns:a16="http://schemas.microsoft.com/office/drawing/2014/main" id="{043455FA-F9ED-36D0-F472-73E4A21512A3}"/>
              </a:ext>
            </a:extLst>
          </p:cNvPr>
          <p:cNvSpPr txBox="1"/>
          <p:nvPr/>
        </p:nvSpPr>
        <p:spPr>
          <a:xfrm>
            <a:off x="556350" y="1475750"/>
            <a:ext cx="8031300" cy="372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Roboto"/>
                <a:ea typeface="Roboto"/>
                <a:cs typeface="Roboto"/>
                <a:sym typeface="Roboto"/>
              </a:rPr>
              <a:t>Codi lan a cherdded o wmpas y ystafell a chyfri y nifer o gamau chi’n cymryd tan rydych chi nol mewn eich sedd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  <a:latin typeface="Roboto"/>
                <a:ea typeface="Roboto"/>
                <a:cs typeface="Roboto"/>
                <a:sym typeface="Roboto"/>
              </a:rPr>
              <a:t>1) Faint o gam wnaeth chi cymryd?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C000"/>
                </a:solidFill>
                <a:latin typeface="Roboto"/>
                <a:ea typeface="Roboto"/>
                <a:cs typeface="Roboto"/>
                <a:sym typeface="Roboto"/>
              </a:rPr>
              <a:t>2) Sut wnaeth chi penderfynu mae cam wedi cael ei gymryd?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3) Pam wnaeth rhai pobl cymryd mwy o gamau na pobl arall?</a:t>
            </a: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40021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>
            <a:spLocks noGrp="1"/>
          </p:cNvSpPr>
          <p:nvPr>
            <p:ph type="title"/>
          </p:nvPr>
        </p:nvSpPr>
        <p:spPr>
          <a:xfrm>
            <a:off x="75414" y="333963"/>
            <a:ext cx="8626336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Data o micro:bit am y camau sydd wedi cael ei gymryd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10" name="Google Shape;110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5075" y="1537513"/>
            <a:ext cx="5167700" cy="21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"/>
          <p:cNvSpPr txBox="1"/>
          <p:nvPr/>
        </p:nvSpPr>
        <p:spPr>
          <a:xfrm>
            <a:off x="351750" y="3817425"/>
            <a:ext cx="8440500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Yma mae’r cyfrif camau yn edrych fel mae o’n gweithio yn iawn – gallwn ni gweld ond rhai o gamau oedd ddim wedi cael ei recordio ar y cyfrif gan fod nhw ddim digon uchel I ysgogi yr ‘trigger’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Gallwn ni cywiro’r ‘triggerLevel’ I weld os gallwn ni ffeindio’r gweth sydd yn mwy dibynadwy am camau ein hun.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75414" y="333963"/>
            <a:ext cx="8626336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 dirty="0">
                <a:latin typeface="Roboto"/>
                <a:ea typeface="Roboto"/>
                <a:cs typeface="Roboto"/>
                <a:sym typeface="Roboto"/>
              </a:rPr>
              <a:t>Tasg cyflym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Google Shape;369;p37">
            <a:extLst>
              <a:ext uri="{FF2B5EF4-FFF2-40B4-BE49-F238E27FC236}">
                <a16:creationId xmlns:a16="http://schemas.microsoft.com/office/drawing/2014/main" id="{043455FA-F9ED-36D0-F472-73E4A21512A3}"/>
              </a:ext>
            </a:extLst>
          </p:cNvPr>
          <p:cNvSpPr txBox="1"/>
          <p:nvPr/>
        </p:nvSpPr>
        <p:spPr>
          <a:xfrm>
            <a:off x="556350" y="1475750"/>
            <a:ext cx="8031300" cy="341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Roboto"/>
                <a:ea typeface="Roboto"/>
                <a:cs typeface="Roboto"/>
                <a:sym typeface="Roboto"/>
              </a:rPr>
              <a:t>Sefyll tu ol I eich cadair a neidio lan a law am 30 eiliad a cyfri y nifer o naid rydych chi yn gwneud.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50"/>
                </a:solidFill>
                <a:latin typeface="Roboto"/>
                <a:ea typeface="Roboto"/>
                <a:cs typeface="Roboto"/>
                <a:sym typeface="Roboto"/>
              </a:rPr>
              <a:t>1) Faint o naid wnaeth chi?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C000"/>
                </a:solidFill>
                <a:latin typeface="Roboto"/>
                <a:ea typeface="Roboto"/>
                <a:cs typeface="Roboto"/>
                <a:sym typeface="Roboto"/>
              </a:rPr>
              <a:t>2) Sut wnaeth chi penderfynu naid wnaeth cymryd lle?</a:t>
            </a: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latin typeface="Roboto"/>
              <a:ea typeface="Roboto"/>
              <a:cs typeface="Roboto"/>
              <a:sym typeface="Roboto"/>
            </a:endParaRPr>
          </a:p>
          <a:p>
            <a: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3) Ydy camau a naid yn cael ei recordio yr un ffordd?</a:t>
            </a:r>
          </a:p>
        </p:txBody>
      </p:sp>
    </p:spTree>
    <p:extLst>
      <p:ext uri="{BB962C8B-B14F-4D97-AF65-F5344CB8AC3E}">
        <p14:creationId xmlns:p14="http://schemas.microsoft.com/office/powerpoint/2010/main" val="326701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"/>
          <p:cNvSpPr txBox="1">
            <a:spLocks noGrp="1"/>
          </p:cNvSpPr>
          <p:nvPr>
            <p:ph type="title"/>
          </p:nvPr>
        </p:nvSpPr>
        <p:spPr>
          <a:xfrm>
            <a:off x="101600" y="333963"/>
            <a:ext cx="860015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Data o’r micro:bit am nifer o naid sydd wedi cael ei gymryd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7"/>
          <p:cNvSpPr/>
          <p:nvPr/>
        </p:nvSpPr>
        <p:spPr>
          <a:xfrm rot="-5400000">
            <a:off x="2456962" y="2964664"/>
            <a:ext cx="124500" cy="19524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7"/>
          <p:cNvSpPr/>
          <p:nvPr/>
        </p:nvSpPr>
        <p:spPr>
          <a:xfrm rot="-5400000">
            <a:off x="5956862" y="2039464"/>
            <a:ext cx="124500" cy="38028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7"/>
          <p:cNvSpPr txBox="1"/>
          <p:nvPr/>
        </p:nvSpPr>
        <p:spPr>
          <a:xfrm>
            <a:off x="2002587" y="3937639"/>
            <a:ext cx="1116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Camau</a:t>
            </a:r>
            <a:endParaRPr sz="16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Google Shape;130;p7"/>
          <p:cNvSpPr txBox="1"/>
          <p:nvPr/>
        </p:nvSpPr>
        <p:spPr>
          <a:xfrm>
            <a:off x="5503562" y="3937639"/>
            <a:ext cx="1116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dirty="0">
                <a:latin typeface="Roboto"/>
                <a:ea typeface="Roboto"/>
                <a:cs typeface="Roboto"/>
                <a:sym typeface="Roboto"/>
              </a:rPr>
              <a:t>Naid</a:t>
            </a:r>
            <a:endParaRPr sz="1600" b="1" i="0" u="none" strike="noStrike" cap="none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1" name="Google Shape;131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0450" y="1679013"/>
            <a:ext cx="8067675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Gallwn ni defnyddio yr micro:bit BBC I greu gyfrif naid?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mae’r code am y cam cyfrif  cael chwaethus I recordio y nifer o naid mae person yn gwneud</a:t>
            </a:r>
            <a:endParaRPr lang="en-GB" sz="1600" dirty="0"/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5"/>
          <p:cNvSpPr txBox="1">
            <a:spLocks noGrp="1"/>
          </p:cNvSpPr>
          <p:nvPr>
            <p:ph type="title"/>
          </p:nvPr>
        </p:nvSpPr>
        <p:spPr>
          <a:xfrm>
            <a:off x="58303" y="338313"/>
            <a:ext cx="8752496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 dirty="0">
                <a:latin typeface="Roboto"/>
                <a:ea typeface="Roboto"/>
                <a:cs typeface="Roboto"/>
                <a:sym typeface="Roboto"/>
              </a:rPr>
              <a:t>Sialens nesaf: gallwn ni cyfri naid yn lle camau?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5" name="Google Shape;345;p35"/>
          <p:cNvSpPr txBox="1"/>
          <p:nvPr/>
        </p:nvSpPr>
        <p:spPr>
          <a:xfrm>
            <a:off x="273200" y="1268625"/>
            <a:ext cx="5720700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Roboto"/>
                <a:ea typeface="Roboto"/>
                <a:cs typeface="Roboto"/>
                <a:sym typeface="Roboto"/>
              </a:rPr>
              <a:t>Dyma beth mae ein code yn edrych fel cyn ar y derbynwir:</a:t>
            </a:r>
            <a:endParaRPr sz="1600" b="1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47" name="Google Shape;34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00" y="1699725"/>
            <a:ext cx="5174224" cy="3247599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p35"/>
          <p:cNvSpPr txBox="1"/>
          <p:nvPr/>
        </p:nvSpPr>
        <p:spPr>
          <a:xfrm>
            <a:off x="5802488" y="3798850"/>
            <a:ext cx="3008311" cy="677078"/>
          </a:xfrm>
          <a:prstGeom prst="rect">
            <a:avLst/>
          </a:prstGeom>
          <a:solidFill>
            <a:schemeClr val="accent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rPr>
              <a:t>Nawr edrychwch tu fewn yr swyddogaeth ‘triggerDetector’</a:t>
            </a:r>
            <a:endParaRPr sz="1600" b="1" dirty="0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9" name="Google Shape;349;p35"/>
          <p:cNvSpPr/>
          <p:nvPr/>
        </p:nvSpPr>
        <p:spPr>
          <a:xfrm>
            <a:off x="3919900" y="3921850"/>
            <a:ext cx="1882588" cy="431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" grpId="0" animBg="1"/>
      <p:bldP spid="349" grpId="0" animBg="1"/>
    </p:bld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9486</TotalTime>
  <Words>682</Words>
  <Application>Microsoft Office PowerPoint</Application>
  <PresentationFormat>On-screen Show (16:9)</PresentationFormat>
  <Paragraphs>80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Merriweather</vt:lpstr>
      <vt:lpstr>Arial</vt:lpstr>
      <vt:lpstr>Roboto</vt:lpstr>
      <vt:lpstr>Calibri</vt:lpstr>
      <vt:lpstr>Paradigm</vt:lpstr>
      <vt:lpstr>PowerPoint Presentation</vt:lpstr>
      <vt:lpstr>Ymarfer gweithgaredd adalwad</vt:lpstr>
      <vt:lpstr>Cwestiwn Mawr - Gallwn ni defnyddio yr micro:bit BBC I greu gyfrif naid?</vt:lpstr>
      <vt:lpstr>Tasg cyflym</vt:lpstr>
      <vt:lpstr>Data o micro:bit am y camau sydd wedi cael ei gymryd</vt:lpstr>
      <vt:lpstr>Tasg cyflym</vt:lpstr>
      <vt:lpstr>Data o’r micro:bit am nifer o naid sydd wedi cael ei gymryd</vt:lpstr>
      <vt:lpstr>Cwestiwn mawr - Gallwn ni defnyddio yr micro:bit BBC I greu gyfrif naid?</vt:lpstr>
      <vt:lpstr>Sialens nesaf: gallwn ni cyfri naid yn lle camau?</vt:lpstr>
      <vt:lpstr>Sialens nesaf: gallwn ni cyfri naid yn lle camau?</vt:lpstr>
      <vt:lpstr>Sialens nesaf: gallwn ni cyfri naid yn lle camau?</vt:lpstr>
      <vt:lpstr>Cwestiwn mawr -  Sut gallwn ni defnyddio yr micro:bit BBC I greu gyfrif naid?</vt:lpstr>
      <vt:lpstr>Sialens!</vt:lpstr>
      <vt:lpstr>Cwestiwn Mawr - Gallwn ni defnyddio yr micro:bit BBC I greu gyfrif naid?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22</cp:revision>
  <dcterms:modified xsi:type="dcterms:W3CDTF">2023-01-10T15:22:06Z</dcterms:modified>
</cp:coreProperties>
</file>